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8"/>
  </p:notesMasterIdLst>
  <p:sldIdLst>
    <p:sldId id="304" r:id="rId2"/>
    <p:sldId id="305" r:id="rId3"/>
    <p:sldId id="257" r:id="rId4"/>
    <p:sldId id="261" r:id="rId5"/>
    <p:sldId id="262" r:id="rId6"/>
    <p:sldId id="260" r:id="rId7"/>
    <p:sldId id="263" r:id="rId8"/>
    <p:sldId id="256" r:id="rId9"/>
    <p:sldId id="258" r:id="rId10"/>
    <p:sldId id="259" r:id="rId11"/>
    <p:sldId id="264" r:id="rId12"/>
    <p:sldId id="265" r:id="rId13"/>
    <p:sldId id="268" r:id="rId14"/>
    <p:sldId id="269" r:id="rId15"/>
    <p:sldId id="273" r:id="rId16"/>
    <p:sldId id="276" r:id="rId17"/>
    <p:sldId id="277" r:id="rId18"/>
    <p:sldId id="278" r:id="rId19"/>
    <p:sldId id="317" r:id="rId20"/>
    <p:sldId id="316" r:id="rId21"/>
    <p:sldId id="314" r:id="rId22"/>
    <p:sldId id="311" r:id="rId23"/>
    <p:sldId id="318" r:id="rId24"/>
    <p:sldId id="306" r:id="rId25"/>
    <p:sldId id="312" r:id="rId26"/>
    <p:sldId id="307" r:id="rId27"/>
    <p:sldId id="308" r:id="rId28"/>
    <p:sldId id="309" r:id="rId29"/>
    <p:sldId id="310" r:id="rId30"/>
    <p:sldId id="315"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280" r:id="rId49"/>
    <p:sldId id="281" r:id="rId50"/>
    <p:sldId id="282" r:id="rId51"/>
    <p:sldId id="283" r:id="rId52"/>
    <p:sldId id="284" r:id="rId53"/>
    <p:sldId id="285" r:id="rId54"/>
    <p:sldId id="286" r:id="rId55"/>
    <p:sldId id="319" r:id="rId56"/>
    <p:sldId id="320"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39" autoAdjust="0"/>
    <p:restoredTop sz="94660"/>
  </p:normalViewPr>
  <p:slideViewPr>
    <p:cSldViewPr>
      <p:cViewPr>
        <p:scale>
          <a:sx n="76" d="100"/>
          <a:sy n="76" d="100"/>
        </p:scale>
        <p:origin x="-111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040CBE-E3AD-4CB4-BD91-400BBBB808CD}" type="doc">
      <dgm:prSet loTypeId="urn:microsoft.com/office/officeart/2005/8/layout/hProcess3" loCatId="process" qsTypeId="urn:microsoft.com/office/officeart/2005/8/quickstyle/simple1" qsCatId="simple" csTypeId="urn:microsoft.com/office/officeart/2005/8/colors/accent1_2" csCatId="accent1" phldr="1"/>
      <dgm:spPr/>
    </dgm:pt>
    <dgm:pt modelId="{06936A3B-715E-46AC-BD39-71CB0859AE97}">
      <dgm:prSet phldrT="[Text]"/>
      <dgm:spPr/>
      <dgm:t>
        <a:bodyPr/>
        <a:lstStyle/>
        <a:p>
          <a:r>
            <a:rPr lang="en-US" dirty="0" err="1" smtClean="0"/>
            <a:t>Expande</a:t>
          </a:r>
          <a:r>
            <a:rPr lang="en-US" dirty="0" smtClean="0"/>
            <a:t> Coordinate Algebra</a:t>
          </a:r>
          <a:endParaRPr lang="en-US" dirty="0"/>
        </a:p>
      </dgm:t>
    </dgm:pt>
    <dgm:pt modelId="{9E66FF8D-59E4-4839-AB3B-3805FF17936A}" type="parTrans" cxnId="{7F455F1F-6BC6-432D-AED0-A52A7611ACD2}">
      <dgm:prSet/>
      <dgm:spPr/>
      <dgm:t>
        <a:bodyPr/>
        <a:lstStyle/>
        <a:p>
          <a:endParaRPr lang="en-US"/>
        </a:p>
      </dgm:t>
    </dgm:pt>
    <dgm:pt modelId="{61BE6982-CCA9-4244-BEBD-04A5DBC32F7E}" type="sibTrans" cxnId="{7F455F1F-6BC6-432D-AED0-A52A7611ACD2}">
      <dgm:prSet/>
      <dgm:spPr/>
      <dgm:t>
        <a:bodyPr/>
        <a:lstStyle/>
        <a:p>
          <a:endParaRPr lang="en-US"/>
        </a:p>
      </dgm:t>
    </dgm:pt>
    <dgm:pt modelId="{47D6BE66-2192-40C7-9BD6-341C5FEF150B}">
      <dgm:prSet phldrT="[Text]" phldr="1"/>
      <dgm:spPr/>
      <dgm:t>
        <a:bodyPr/>
        <a:lstStyle/>
        <a:p>
          <a:endParaRPr lang="en-US"/>
        </a:p>
      </dgm:t>
    </dgm:pt>
    <dgm:pt modelId="{264B93C4-B246-4741-BE0B-67BB8A6A147C}" type="parTrans" cxnId="{1B212D53-CF3A-4755-A64B-18C8C954BEE9}">
      <dgm:prSet/>
      <dgm:spPr/>
      <dgm:t>
        <a:bodyPr/>
        <a:lstStyle/>
        <a:p>
          <a:endParaRPr lang="en-US"/>
        </a:p>
      </dgm:t>
    </dgm:pt>
    <dgm:pt modelId="{C78A998D-AF30-431C-AEF8-55743BBC4DB4}" type="sibTrans" cxnId="{1B212D53-CF3A-4755-A64B-18C8C954BEE9}">
      <dgm:prSet/>
      <dgm:spPr/>
      <dgm:t>
        <a:bodyPr/>
        <a:lstStyle/>
        <a:p>
          <a:endParaRPr lang="en-US"/>
        </a:p>
      </dgm:t>
    </dgm:pt>
    <dgm:pt modelId="{98250FC4-5317-47CC-B63B-A89726812D9A}">
      <dgm:prSet phldrT="[Text]" phldr="1"/>
      <dgm:spPr/>
      <dgm:t>
        <a:bodyPr/>
        <a:lstStyle/>
        <a:p>
          <a:endParaRPr lang="en-US"/>
        </a:p>
      </dgm:t>
    </dgm:pt>
    <dgm:pt modelId="{E9F58488-BB84-49FA-BB25-8ACCC281A9FE}" type="parTrans" cxnId="{5BD75597-4FA9-4ECC-B5A1-0FAC6108790F}">
      <dgm:prSet/>
      <dgm:spPr/>
      <dgm:t>
        <a:bodyPr/>
        <a:lstStyle/>
        <a:p>
          <a:endParaRPr lang="en-US"/>
        </a:p>
      </dgm:t>
    </dgm:pt>
    <dgm:pt modelId="{3BE5FE14-FADA-4528-9804-1EB4C43C4BB9}" type="sibTrans" cxnId="{5BD75597-4FA9-4ECC-B5A1-0FAC6108790F}">
      <dgm:prSet/>
      <dgm:spPr/>
      <dgm:t>
        <a:bodyPr/>
        <a:lstStyle/>
        <a:p>
          <a:endParaRPr lang="en-US"/>
        </a:p>
      </dgm:t>
    </dgm:pt>
    <dgm:pt modelId="{0A7CA86D-9906-4FBB-994B-1BCCE7F80974}">
      <dgm:prSet phldrT="[Text]"/>
      <dgm:spPr/>
      <dgm:t>
        <a:bodyPr/>
        <a:lstStyle/>
        <a:p>
          <a:endParaRPr lang="en-US"/>
        </a:p>
      </dgm:t>
    </dgm:pt>
    <dgm:pt modelId="{211D2D24-6172-4244-8FDF-C954422690C4}" type="parTrans" cxnId="{FC6C8932-EC4D-418D-B066-5CFF8A7AD59D}">
      <dgm:prSet/>
      <dgm:spPr/>
      <dgm:t>
        <a:bodyPr/>
        <a:lstStyle/>
        <a:p>
          <a:endParaRPr lang="en-US"/>
        </a:p>
      </dgm:t>
    </dgm:pt>
    <dgm:pt modelId="{9967D52B-0C51-4D20-9E0E-A0DDA5779463}" type="sibTrans" cxnId="{FC6C8932-EC4D-418D-B066-5CFF8A7AD59D}">
      <dgm:prSet/>
      <dgm:spPr/>
      <dgm:t>
        <a:bodyPr/>
        <a:lstStyle/>
        <a:p>
          <a:endParaRPr lang="en-US"/>
        </a:p>
      </dgm:t>
    </dgm:pt>
    <dgm:pt modelId="{E181CDC0-5355-4465-A119-035166169D9E}" type="pres">
      <dgm:prSet presAssocID="{B4040CBE-E3AD-4CB4-BD91-400BBBB808CD}" presName="Name0" presStyleCnt="0">
        <dgm:presLayoutVars>
          <dgm:dir/>
          <dgm:animLvl val="lvl"/>
          <dgm:resizeHandles val="exact"/>
        </dgm:presLayoutVars>
      </dgm:prSet>
      <dgm:spPr/>
    </dgm:pt>
    <dgm:pt modelId="{F4E3BCEB-26F5-4B2E-A4C4-3AFA313D8A85}" type="pres">
      <dgm:prSet presAssocID="{B4040CBE-E3AD-4CB4-BD91-400BBBB808CD}" presName="dummy" presStyleCnt="0"/>
      <dgm:spPr/>
    </dgm:pt>
    <dgm:pt modelId="{B754A37E-ECE7-48A8-9179-7AD6F23A2A4A}" type="pres">
      <dgm:prSet presAssocID="{B4040CBE-E3AD-4CB4-BD91-400BBBB808CD}" presName="linH" presStyleCnt="0"/>
      <dgm:spPr/>
    </dgm:pt>
    <dgm:pt modelId="{F1B4ED3B-177D-4E61-8BF2-26591869D560}" type="pres">
      <dgm:prSet presAssocID="{B4040CBE-E3AD-4CB4-BD91-400BBBB808CD}" presName="padding1" presStyleCnt="0"/>
      <dgm:spPr/>
    </dgm:pt>
    <dgm:pt modelId="{2844602F-E412-45CF-B6F6-81914B133C09}" type="pres">
      <dgm:prSet presAssocID="{06936A3B-715E-46AC-BD39-71CB0859AE97}" presName="linV" presStyleCnt="0"/>
      <dgm:spPr/>
    </dgm:pt>
    <dgm:pt modelId="{D5BF222E-0F12-466E-B948-A36DA6C46E97}" type="pres">
      <dgm:prSet presAssocID="{06936A3B-715E-46AC-BD39-71CB0859AE97}" presName="spVertical1" presStyleCnt="0"/>
      <dgm:spPr/>
    </dgm:pt>
    <dgm:pt modelId="{C5D13E5D-134A-4DD9-A53C-689C2BEC0C0E}" type="pres">
      <dgm:prSet presAssocID="{06936A3B-715E-46AC-BD39-71CB0859AE97}" presName="parTx" presStyleLbl="revTx" presStyleIdx="0" presStyleCnt="4">
        <dgm:presLayoutVars>
          <dgm:chMax val="0"/>
          <dgm:chPref val="0"/>
          <dgm:bulletEnabled val="1"/>
        </dgm:presLayoutVars>
      </dgm:prSet>
      <dgm:spPr/>
      <dgm:t>
        <a:bodyPr/>
        <a:lstStyle/>
        <a:p>
          <a:endParaRPr lang="en-US"/>
        </a:p>
      </dgm:t>
    </dgm:pt>
    <dgm:pt modelId="{BD20F7B9-4A3C-4AF0-97B2-917EB47DB3A3}" type="pres">
      <dgm:prSet presAssocID="{06936A3B-715E-46AC-BD39-71CB0859AE97}" presName="spVertical2" presStyleCnt="0"/>
      <dgm:spPr/>
    </dgm:pt>
    <dgm:pt modelId="{661E014C-C5F8-4853-8901-BB2B06D8BF8F}" type="pres">
      <dgm:prSet presAssocID="{06936A3B-715E-46AC-BD39-71CB0859AE97}" presName="spVertical3" presStyleCnt="0"/>
      <dgm:spPr/>
    </dgm:pt>
    <dgm:pt modelId="{03787D51-AE59-462C-A78A-1393060A9EBA}" type="pres">
      <dgm:prSet presAssocID="{61BE6982-CCA9-4244-BEBD-04A5DBC32F7E}" presName="space" presStyleCnt="0"/>
      <dgm:spPr/>
    </dgm:pt>
    <dgm:pt modelId="{21A34820-3B08-49C6-B6AF-338748F31A41}" type="pres">
      <dgm:prSet presAssocID="{0A7CA86D-9906-4FBB-994B-1BCCE7F80974}" presName="linV" presStyleCnt="0"/>
      <dgm:spPr/>
    </dgm:pt>
    <dgm:pt modelId="{F50FE9A9-D2D3-494E-9EE0-9467DEDC5121}" type="pres">
      <dgm:prSet presAssocID="{0A7CA86D-9906-4FBB-994B-1BCCE7F80974}" presName="spVertical1" presStyleCnt="0"/>
      <dgm:spPr/>
    </dgm:pt>
    <dgm:pt modelId="{2801B075-BDFA-4D0A-B078-45F85C03FC5C}" type="pres">
      <dgm:prSet presAssocID="{0A7CA86D-9906-4FBB-994B-1BCCE7F80974}" presName="parTx" presStyleLbl="revTx" presStyleIdx="1" presStyleCnt="4">
        <dgm:presLayoutVars>
          <dgm:chMax val="0"/>
          <dgm:chPref val="0"/>
          <dgm:bulletEnabled val="1"/>
        </dgm:presLayoutVars>
      </dgm:prSet>
      <dgm:spPr/>
      <dgm:t>
        <a:bodyPr/>
        <a:lstStyle/>
        <a:p>
          <a:endParaRPr lang="en-US"/>
        </a:p>
      </dgm:t>
    </dgm:pt>
    <dgm:pt modelId="{1A0BD1CC-A1E7-49E0-8ADD-299FD168A2F9}" type="pres">
      <dgm:prSet presAssocID="{0A7CA86D-9906-4FBB-994B-1BCCE7F80974}" presName="spVertical2" presStyleCnt="0"/>
      <dgm:spPr/>
    </dgm:pt>
    <dgm:pt modelId="{3FF77630-CB5E-4779-8054-5FB54E0B917F}" type="pres">
      <dgm:prSet presAssocID="{0A7CA86D-9906-4FBB-994B-1BCCE7F80974}" presName="spVertical3" presStyleCnt="0"/>
      <dgm:spPr/>
    </dgm:pt>
    <dgm:pt modelId="{DCEED6BE-72DC-4B80-8CD0-1B3BBFA01E74}" type="pres">
      <dgm:prSet presAssocID="{9967D52B-0C51-4D20-9E0E-A0DDA5779463}" presName="space" presStyleCnt="0"/>
      <dgm:spPr/>
    </dgm:pt>
    <dgm:pt modelId="{7212DA09-5A70-4D1B-AA32-2B49CFC67C52}" type="pres">
      <dgm:prSet presAssocID="{47D6BE66-2192-40C7-9BD6-341C5FEF150B}" presName="linV" presStyleCnt="0"/>
      <dgm:spPr/>
    </dgm:pt>
    <dgm:pt modelId="{D39452D3-D324-43AB-B96C-384C45FB2795}" type="pres">
      <dgm:prSet presAssocID="{47D6BE66-2192-40C7-9BD6-341C5FEF150B}" presName="spVertical1" presStyleCnt="0"/>
      <dgm:spPr/>
    </dgm:pt>
    <dgm:pt modelId="{F96B0FE7-99A1-4320-AA26-AD7D8B0D0524}" type="pres">
      <dgm:prSet presAssocID="{47D6BE66-2192-40C7-9BD6-341C5FEF150B}" presName="parTx" presStyleLbl="revTx" presStyleIdx="2" presStyleCnt="4">
        <dgm:presLayoutVars>
          <dgm:chMax val="0"/>
          <dgm:chPref val="0"/>
          <dgm:bulletEnabled val="1"/>
        </dgm:presLayoutVars>
      </dgm:prSet>
      <dgm:spPr/>
      <dgm:t>
        <a:bodyPr/>
        <a:lstStyle/>
        <a:p>
          <a:endParaRPr lang="en-US"/>
        </a:p>
      </dgm:t>
    </dgm:pt>
    <dgm:pt modelId="{23653809-519B-4C15-B314-AFDD4A101964}" type="pres">
      <dgm:prSet presAssocID="{47D6BE66-2192-40C7-9BD6-341C5FEF150B}" presName="spVertical2" presStyleCnt="0"/>
      <dgm:spPr/>
    </dgm:pt>
    <dgm:pt modelId="{3C790198-92BF-4FD1-824E-3FE485146C7E}" type="pres">
      <dgm:prSet presAssocID="{47D6BE66-2192-40C7-9BD6-341C5FEF150B}" presName="spVertical3" presStyleCnt="0"/>
      <dgm:spPr/>
    </dgm:pt>
    <dgm:pt modelId="{9F9ECF18-ABAC-4871-947B-652306617BDB}" type="pres">
      <dgm:prSet presAssocID="{C78A998D-AF30-431C-AEF8-55743BBC4DB4}" presName="space" presStyleCnt="0"/>
      <dgm:spPr/>
    </dgm:pt>
    <dgm:pt modelId="{0C97F82B-60EF-4A1F-BF7D-0412A1B8E303}" type="pres">
      <dgm:prSet presAssocID="{98250FC4-5317-47CC-B63B-A89726812D9A}" presName="linV" presStyleCnt="0"/>
      <dgm:spPr/>
    </dgm:pt>
    <dgm:pt modelId="{3B4CAB96-EA3E-4783-A1F2-8A8F9A53E156}" type="pres">
      <dgm:prSet presAssocID="{98250FC4-5317-47CC-B63B-A89726812D9A}" presName="spVertical1" presStyleCnt="0"/>
      <dgm:spPr/>
    </dgm:pt>
    <dgm:pt modelId="{14E7E3A0-F51A-4829-93CF-10FA7A3B2B0B}" type="pres">
      <dgm:prSet presAssocID="{98250FC4-5317-47CC-B63B-A89726812D9A}" presName="parTx" presStyleLbl="revTx" presStyleIdx="3" presStyleCnt="4">
        <dgm:presLayoutVars>
          <dgm:chMax val="0"/>
          <dgm:chPref val="0"/>
          <dgm:bulletEnabled val="1"/>
        </dgm:presLayoutVars>
      </dgm:prSet>
      <dgm:spPr/>
      <dgm:t>
        <a:bodyPr/>
        <a:lstStyle/>
        <a:p>
          <a:endParaRPr lang="en-US"/>
        </a:p>
      </dgm:t>
    </dgm:pt>
    <dgm:pt modelId="{EB2B531A-B247-4C24-ACD9-1E01DB08573B}" type="pres">
      <dgm:prSet presAssocID="{98250FC4-5317-47CC-B63B-A89726812D9A}" presName="spVertical2" presStyleCnt="0"/>
      <dgm:spPr/>
    </dgm:pt>
    <dgm:pt modelId="{6C78BF59-13E2-412E-9D1B-A8B96C61C66F}" type="pres">
      <dgm:prSet presAssocID="{98250FC4-5317-47CC-B63B-A89726812D9A}" presName="spVertical3" presStyleCnt="0"/>
      <dgm:spPr/>
    </dgm:pt>
    <dgm:pt modelId="{EA4B60C5-50E3-4754-95FF-52AB8EF3F350}" type="pres">
      <dgm:prSet presAssocID="{B4040CBE-E3AD-4CB4-BD91-400BBBB808CD}" presName="padding2" presStyleCnt="0"/>
      <dgm:spPr/>
    </dgm:pt>
    <dgm:pt modelId="{5D9C1548-63AA-44D9-B5CE-8EC064D36B81}" type="pres">
      <dgm:prSet presAssocID="{B4040CBE-E3AD-4CB4-BD91-400BBBB808CD}" presName="negArrow" presStyleCnt="0"/>
      <dgm:spPr/>
    </dgm:pt>
    <dgm:pt modelId="{0CF58C9C-CEC9-4072-882D-79626BA538A8}" type="pres">
      <dgm:prSet presAssocID="{B4040CBE-E3AD-4CB4-BD91-400BBBB808CD}" presName="backgroundArrow" presStyleLbl="node1" presStyleIdx="0" presStyleCnt="1"/>
      <dgm:spPr/>
    </dgm:pt>
  </dgm:ptLst>
  <dgm:cxnLst>
    <dgm:cxn modelId="{7F455F1F-6BC6-432D-AED0-A52A7611ACD2}" srcId="{B4040CBE-E3AD-4CB4-BD91-400BBBB808CD}" destId="{06936A3B-715E-46AC-BD39-71CB0859AE97}" srcOrd="0" destOrd="0" parTransId="{9E66FF8D-59E4-4839-AB3B-3805FF17936A}" sibTransId="{61BE6982-CCA9-4244-BEBD-04A5DBC32F7E}"/>
    <dgm:cxn modelId="{DCC59DDF-34D9-4C02-A582-703C860B6FAE}" type="presOf" srcId="{B4040CBE-E3AD-4CB4-BD91-400BBBB808CD}" destId="{E181CDC0-5355-4465-A119-035166169D9E}" srcOrd="0" destOrd="0" presId="urn:microsoft.com/office/officeart/2005/8/layout/hProcess3"/>
    <dgm:cxn modelId="{5BD75597-4FA9-4ECC-B5A1-0FAC6108790F}" srcId="{B4040CBE-E3AD-4CB4-BD91-400BBBB808CD}" destId="{98250FC4-5317-47CC-B63B-A89726812D9A}" srcOrd="3" destOrd="0" parTransId="{E9F58488-BB84-49FA-BB25-8ACCC281A9FE}" sibTransId="{3BE5FE14-FADA-4528-9804-1EB4C43C4BB9}"/>
    <dgm:cxn modelId="{2B67C592-731E-42CA-A3D2-BD986D2C5C65}" type="presOf" srcId="{06936A3B-715E-46AC-BD39-71CB0859AE97}" destId="{C5D13E5D-134A-4DD9-A53C-689C2BEC0C0E}" srcOrd="0" destOrd="0" presId="urn:microsoft.com/office/officeart/2005/8/layout/hProcess3"/>
    <dgm:cxn modelId="{855F9D58-3CF0-4768-8031-883511284002}" type="presOf" srcId="{0A7CA86D-9906-4FBB-994B-1BCCE7F80974}" destId="{2801B075-BDFA-4D0A-B078-45F85C03FC5C}" srcOrd="0" destOrd="0" presId="urn:microsoft.com/office/officeart/2005/8/layout/hProcess3"/>
    <dgm:cxn modelId="{9CD585E3-5061-4563-AD19-8144B2FD4B93}" type="presOf" srcId="{98250FC4-5317-47CC-B63B-A89726812D9A}" destId="{14E7E3A0-F51A-4829-93CF-10FA7A3B2B0B}" srcOrd="0" destOrd="0" presId="urn:microsoft.com/office/officeart/2005/8/layout/hProcess3"/>
    <dgm:cxn modelId="{1B212D53-CF3A-4755-A64B-18C8C954BEE9}" srcId="{B4040CBE-E3AD-4CB4-BD91-400BBBB808CD}" destId="{47D6BE66-2192-40C7-9BD6-341C5FEF150B}" srcOrd="2" destOrd="0" parTransId="{264B93C4-B246-4741-BE0B-67BB8A6A147C}" sibTransId="{C78A998D-AF30-431C-AEF8-55743BBC4DB4}"/>
    <dgm:cxn modelId="{00977059-E32C-4654-B2C8-2CAB018F2854}" type="presOf" srcId="{47D6BE66-2192-40C7-9BD6-341C5FEF150B}" destId="{F96B0FE7-99A1-4320-AA26-AD7D8B0D0524}" srcOrd="0" destOrd="0" presId="urn:microsoft.com/office/officeart/2005/8/layout/hProcess3"/>
    <dgm:cxn modelId="{FC6C8932-EC4D-418D-B066-5CFF8A7AD59D}" srcId="{B4040CBE-E3AD-4CB4-BD91-400BBBB808CD}" destId="{0A7CA86D-9906-4FBB-994B-1BCCE7F80974}" srcOrd="1" destOrd="0" parTransId="{211D2D24-6172-4244-8FDF-C954422690C4}" sibTransId="{9967D52B-0C51-4D20-9E0E-A0DDA5779463}"/>
    <dgm:cxn modelId="{70FDC4CC-39CF-4DC1-8A45-93A9A663B4A5}" type="presParOf" srcId="{E181CDC0-5355-4465-A119-035166169D9E}" destId="{F4E3BCEB-26F5-4B2E-A4C4-3AFA313D8A85}" srcOrd="0" destOrd="0" presId="urn:microsoft.com/office/officeart/2005/8/layout/hProcess3"/>
    <dgm:cxn modelId="{36FDACCB-28C5-4985-9424-1BCE572647E0}" type="presParOf" srcId="{E181CDC0-5355-4465-A119-035166169D9E}" destId="{B754A37E-ECE7-48A8-9179-7AD6F23A2A4A}" srcOrd="1" destOrd="0" presId="urn:microsoft.com/office/officeart/2005/8/layout/hProcess3"/>
    <dgm:cxn modelId="{E4C775B4-823D-499F-A2A4-2B43AE0A7DEE}" type="presParOf" srcId="{B754A37E-ECE7-48A8-9179-7AD6F23A2A4A}" destId="{F1B4ED3B-177D-4E61-8BF2-26591869D560}" srcOrd="0" destOrd="0" presId="urn:microsoft.com/office/officeart/2005/8/layout/hProcess3"/>
    <dgm:cxn modelId="{40998C9B-03D3-4BAB-801B-266C2FE6491B}" type="presParOf" srcId="{B754A37E-ECE7-48A8-9179-7AD6F23A2A4A}" destId="{2844602F-E412-45CF-B6F6-81914B133C09}" srcOrd="1" destOrd="0" presId="urn:microsoft.com/office/officeart/2005/8/layout/hProcess3"/>
    <dgm:cxn modelId="{551FC8BE-0EEF-4E84-812D-A486CAEBB366}" type="presParOf" srcId="{2844602F-E412-45CF-B6F6-81914B133C09}" destId="{D5BF222E-0F12-466E-B948-A36DA6C46E97}" srcOrd="0" destOrd="0" presId="urn:microsoft.com/office/officeart/2005/8/layout/hProcess3"/>
    <dgm:cxn modelId="{5989B5E7-AC03-4B60-901B-D9804F43A39F}" type="presParOf" srcId="{2844602F-E412-45CF-B6F6-81914B133C09}" destId="{C5D13E5D-134A-4DD9-A53C-689C2BEC0C0E}" srcOrd="1" destOrd="0" presId="urn:microsoft.com/office/officeart/2005/8/layout/hProcess3"/>
    <dgm:cxn modelId="{D56A5E58-1579-4371-B21F-804F624F1D95}" type="presParOf" srcId="{2844602F-E412-45CF-B6F6-81914B133C09}" destId="{BD20F7B9-4A3C-4AF0-97B2-917EB47DB3A3}" srcOrd="2" destOrd="0" presId="urn:microsoft.com/office/officeart/2005/8/layout/hProcess3"/>
    <dgm:cxn modelId="{862BE113-CD63-4295-A642-586385298121}" type="presParOf" srcId="{2844602F-E412-45CF-B6F6-81914B133C09}" destId="{661E014C-C5F8-4853-8901-BB2B06D8BF8F}" srcOrd="3" destOrd="0" presId="urn:microsoft.com/office/officeart/2005/8/layout/hProcess3"/>
    <dgm:cxn modelId="{88829A31-8A06-461C-A482-A864370F363E}" type="presParOf" srcId="{B754A37E-ECE7-48A8-9179-7AD6F23A2A4A}" destId="{03787D51-AE59-462C-A78A-1393060A9EBA}" srcOrd="2" destOrd="0" presId="urn:microsoft.com/office/officeart/2005/8/layout/hProcess3"/>
    <dgm:cxn modelId="{0F180D10-1607-45EC-A55F-B38B0E3B3B37}" type="presParOf" srcId="{B754A37E-ECE7-48A8-9179-7AD6F23A2A4A}" destId="{21A34820-3B08-49C6-B6AF-338748F31A41}" srcOrd="3" destOrd="0" presId="urn:microsoft.com/office/officeart/2005/8/layout/hProcess3"/>
    <dgm:cxn modelId="{CFAB2E49-6525-468B-8E78-B517A8E58B5A}" type="presParOf" srcId="{21A34820-3B08-49C6-B6AF-338748F31A41}" destId="{F50FE9A9-D2D3-494E-9EE0-9467DEDC5121}" srcOrd="0" destOrd="0" presId="urn:microsoft.com/office/officeart/2005/8/layout/hProcess3"/>
    <dgm:cxn modelId="{38B88265-7932-46A3-92BB-8C73D9E2A6AD}" type="presParOf" srcId="{21A34820-3B08-49C6-B6AF-338748F31A41}" destId="{2801B075-BDFA-4D0A-B078-45F85C03FC5C}" srcOrd="1" destOrd="0" presId="urn:microsoft.com/office/officeart/2005/8/layout/hProcess3"/>
    <dgm:cxn modelId="{DF7F2462-EFE8-4BE4-97E3-1EEE91C19FD0}" type="presParOf" srcId="{21A34820-3B08-49C6-B6AF-338748F31A41}" destId="{1A0BD1CC-A1E7-49E0-8ADD-299FD168A2F9}" srcOrd="2" destOrd="0" presId="urn:microsoft.com/office/officeart/2005/8/layout/hProcess3"/>
    <dgm:cxn modelId="{3CF1B25C-0355-43BB-994B-1B3E85C0FC5D}" type="presParOf" srcId="{21A34820-3B08-49C6-B6AF-338748F31A41}" destId="{3FF77630-CB5E-4779-8054-5FB54E0B917F}" srcOrd="3" destOrd="0" presId="urn:microsoft.com/office/officeart/2005/8/layout/hProcess3"/>
    <dgm:cxn modelId="{0FCFB3F5-5712-4C52-A4BB-3FF44F634FB2}" type="presParOf" srcId="{B754A37E-ECE7-48A8-9179-7AD6F23A2A4A}" destId="{DCEED6BE-72DC-4B80-8CD0-1B3BBFA01E74}" srcOrd="4" destOrd="0" presId="urn:microsoft.com/office/officeart/2005/8/layout/hProcess3"/>
    <dgm:cxn modelId="{D7754F23-F25B-46BB-85DB-BFCA9CF5726A}" type="presParOf" srcId="{B754A37E-ECE7-48A8-9179-7AD6F23A2A4A}" destId="{7212DA09-5A70-4D1B-AA32-2B49CFC67C52}" srcOrd="5" destOrd="0" presId="urn:microsoft.com/office/officeart/2005/8/layout/hProcess3"/>
    <dgm:cxn modelId="{D2BD38DE-21A0-40EE-873E-93EFA53D4215}" type="presParOf" srcId="{7212DA09-5A70-4D1B-AA32-2B49CFC67C52}" destId="{D39452D3-D324-43AB-B96C-384C45FB2795}" srcOrd="0" destOrd="0" presId="urn:microsoft.com/office/officeart/2005/8/layout/hProcess3"/>
    <dgm:cxn modelId="{9512A382-86DF-42C8-A79C-19736DCE6C84}" type="presParOf" srcId="{7212DA09-5A70-4D1B-AA32-2B49CFC67C52}" destId="{F96B0FE7-99A1-4320-AA26-AD7D8B0D0524}" srcOrd="1" destOrd="0" presId="urn:microsoft.com/office/officeart/2005/8/layout/hProcess3"/>
    <dgm:cxn modelId="{4038047D-4E06-4B30-B289-3D5E01E6BA37}" type="presParOf" srcId="{7212DA09-5A70-4D1B-AA32-2B49CFC67C52}" destId="{23653809-519B-4C15-B314-AFDD4A101964}" srcOrd="2" destOrd="0" presId="urn:microsoft.com/office/officeart/2005/8/layout/hProcess3"/>
    <dgm:cxn modelId="{A61E342E-DF08-4DA5-A6E9-3FFCD687EAF5}" type="presParOf" srcId="{7212DA09-5A70-4D1B-AA32-2B49CFC67C52}" destId="{3C790198-92BF-4FD1-824E-3FE485146C7E}" srcOrd="3" destOrd="0" presId="urn:microsoft.com/office/officeart/2005/8/layout/hProcess3"/>
    <dgm:cxn modelId="{9F087C66-1C2B-44A2-AFDE-44CD244B263C}" type="presParOf" srcId="{B754A37E-ECE7-48A8-9179-7AD6F23A2A4A}" destId="{9F9ECF18-ABAC-4871-947B-652306617BDB}" srcOrd="6" destOrd="0" presId="urn:microsoft.com/office/officeart/2005/8/layout/hProcess3"/>
    <dgm:cxn modelId="{8BB8B5C1-79CF-49EF-97B7-2BC47AFD8BD4}" type="presParOf" srcId="{B754A37E-ECE7-48A8-9179-7AD6F23A2A4A}" destId="{0C97F82B-60EF-4A1F-BF7D-0412A1B8E303}" srcOrd="7" destOrd="0" presId="urn:microsoft.com/office/officeart/2005/8/layout/hProcess3"/>
    <dgm:cxn modelId="{FF6D818C-B3C8-44B4-BAE3-388A5681D1F3}" type="presParOf" srcId="{0C97F82B-60EF-4A1F-BF7D-0412A1B8E303}" destId="{3B4CAB96-EA3E-4783-A1F2-8A8F9A53E156}" srcOrd="0" destOrd="0" presId="urn:microsoft.com/office/officeart/2005/8/layout/hProcess3"/>
    <dgm:cxn modelId="{771882B4-194B-4FF8-94E4-8C33F219FB92}" type="presParOf" srcId="{0C97F82B-60EF-4A1F-BF7D-0412A1B8E303}" destId="{14E7E3A0-F51A-4829-93CF-10FA7A3B2B0B}" srcOrd="1" destOrd="0" presId="urn:microsoft.com/office/officeart/2005/8/layout/hProcess3"/>
    <dgm:cxn modelId="{5C1BBFB7-71ED-449B-BAAF-D96922CF43E1}" type="presParOf" srcId="{0C97F82B-60EF-4A1F-BF7D-0412A1B8E303}" destId="{EB2B531A-B247-4C24-ACD9-1E01DB08573B}" srcOrd="2" destOrd="0" presId="urn:microsoft.com/office/officeart/2005/8/layout/hProcess3"/>
    <dgm:cxn modelId="{50D90736-E03C-428A-BA63-8596BE2B2815}" type="presParOf" srcId="{0C97F82B-60EF-4A1F-BF7D-0412A1B8E303}" destId="{6C78BF59-13E2-412E-9D1B-A8B96C61C66F}" srcOrd="3" destOrd="0" presId="urn:microsoft.com/office/officeart/2005/8/layout/hProcess3"/>
    <dgm:cxn modelId="{C83D0704-1AEF-42AE-9D60-F81BD1AF27FF}" type="presParOf" srcId="{B754A37E-ECE7-48A8-9179-7AD6F23A2A4A}" destId="{EA4B60C5-50E3-4754-95FF-52AB8EF3F350}" srcOrd="8" destOrd="0" presId="urn:microsoft.com/office/officeart/2005/8/layout/hProcess3"/>
    <dgm:cxn modelId="{9324F30F-0BF0-4267-8086-3727DA1D764F}" type="presParOf" srcId="{B754A37E-ECE7-48A8-9179-7AD6F23A2A4A}" destId="{5D9C1548-63AA-44D9-B5CE-8EC064D36B81}" srcOrd="9" destOrd="0" presId="urn:microsoft.com/office/officeart/2005/8/layout/hProcess3"/>
    <dgm:cxn modelId="{C763497E-B607-4CC7-B32A-C8DE351C6C0A}" type="presParOf" srcId="{B754A37E-ECE7-48A8-9179-7AD6F23A2A4A}" destId="{0CF58C9C-CEC9-4072-882D-79626BA538A8}" srcOrd="10"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F58C9C-CEC9-4072-882D-79626BA538A8}">
      <dsp:nvSpPr>
        <dsp:cNvPr id="0" name=""/>
        <dsp:cNvSpPr/>
      </dsp:nvSpPr>
      <dsp:spPr>
        <a:xfrm>
          <a:off x="0" y="887262"/>
          <a:ext cx="8229600" cy="2933999"/>
        </a:xfrm>
        <a:prstGeom prst="right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E7E3A0-F51A-4829-93CF-10FA7A3B2B0B}">
      <dsp:nvSpPr>
        <dsp:cNvPr id="0" name=""/>
        <dsp:cNvSpPr/>
      </dsp:nvSpPr>
      <dsp:spPr>
        <a:xfrm>
          <a:off x="5939938" y="1620762"/>
          <a:ext cx="1466701" cy="1466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33680" rIns="0" bIns="233680" numCol="1" spcCol="1270" anchor="ctr" anchorCtr="0">
          <a:noAutofit/>
        </a:bodyPr>
        <a:lstStyle/>
        <a:p>
          <a:pPr lvl="0" algn="ctr" defTabSz="1022350">
            <a:lnSpc>
              <a:spcPct val="90000"/>
            </a:lnSpc>
            <a:spcBef>
              <a:spcPct val="0"/>
            </a:spcBef>
            <a:spcAft>
              <a:spcPct val="35000"/>
            </a:spcAft>
          </a:pPr>
          <a:endParaRPr lang="en-US" sz="2300" kern="1200"/>
        </a:p>
      </dsp:txBody>
      <dsp:txXfrm>
        <a:off x="5939938" y="1620762"/>
        <a:ext cx="1466701" cy="1466999"/>
      </dsp:txXfrm>
    </dsp:sp>
    <dsp:sp modelId="{F96B0FE7-99A1-4320-AA26-AD7D8B0D0524}">
      <dsp:nvSpPr>
        <dsp:cNvPr id="0" name=""/>
        <dsp:cNvSpPr/>
      </dsp:nvSpPr>
      <dsp:spPr>
        <a:xfrm>
          <a:off x="4179897" y="1620762"/>
          <a:ext cx="1466701" cy="1466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33680" rIns="0" bIns="233680" numCol="1" spcCol="1270" anchor="ctr" anchorCtr="0">
          <a:noAutofit/>
        </a:bodyPr>
        <a:lstStyle/>
        <a:p>
          <a:pPr lvl="0" algn="ctr" defTabSz="1022350">
            <a:lnSpc>
              <a:spcPct val="90000"/>
            </a:lnSpc>
            <a:spcBef>
              <a:spcPct val="0"/>
            </a:spcBef>
            <a:spcAft>
              <a:spcPct val="35000"/>
            </a:spcAft>
          </a:pPr>
          <a:endParaRPr lang="en-US" sz="2300" kern="1200"/>
        </a:p>
      </dsp:txBody>
      <dsp:txXfrm>
        <a:off x="4179897" y="1620762"/>
        <a:ext cx="1466701" cy="1466999"/>
      </dsp:txXfrm>
    </dsp:sp>
    <dsp:sp modelId="{2801B075-BDFA-4D0A-B078-45F85C03FC5C}">
      <dsp:nvSpPr>
        <dsp:cNvPr id="0" name=""/>
        <dsp:cNvSpPr/>
      </dsp:nvSpPr>
      <dsp:spPr>
        <a:xfrm>
          <a:off x="2419856" y="1620762"/>
          <a:ext cx="1466701" cy="1466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33680" rIns="0" bIns="233680" numCol="1" spcCol="1270" anchor="ctr" anchorCtr="0">
          <a:noAutofit/>
        </a:bodyPr>
        <a:lstStyle/>
        <a:p>
          <a:pPr lvl="0" algn="ctr" defTabSz="1022350">
            <a:lnSpc>
              <a:spcPct val="90000"/>
            </a:lnSpc>
            <a:spcBef>
              <a:spcPct val="0"/>
            </a:spcBef>
            <a:spcAft>
              <a:spcPct val="35000"/>
            </a:spcAft>
          </a:pPr>
          <a:endParaRPr lang="en-US" sz="2300" kern="1200"/>
        </a:p>
      </dsp:txBody>
      <dsp:txXfrm>
        <a:off x="2419856" y="1620762"/>
        <a:ext cx="1466701" cy="1466999"/>
      </dsp:txXfrm>
    </dsp:sp>
    <dsp:sp modelId="{C5D13E5D-134A-4DD9-A53C-689C2BEC0C0E}">
      <dsp:nvSpPr>
        <dsp:cNvPr id="0" name=""/>
        <dsp:cNvSpPr/>
      </dsp:nvSpPr>
      <dsp:spPr>
        <a:xfrm>
          <a:off x="659814" y="1620762"/>
          <a:ext cx="1466701" cy="1466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33680" rIns="0" bIns="233680" numCol="1" spcCol="1270" anchor="ctr" anchorCtr="0">
          <a:noAutofit/>
        </a:bodyPr>
        <a:lstStyle/>
        <a:p>
          <a:pPr lvl="0" algn="ctr" defTabSz="1022350">
            <a:lnSpc>
              <a:spcPct val="90000"/>
            </a:lnSpc>
            <a:spcBef>
              <a:spcPct val="0"/>
            </a:spcBef>
            <a:spcAft>
              <a:spcPct val="35000"/>
            </a:spcAft>
          </a:pPr>
          <a:r>
            <a:rPr lang="en-US" sz="2300" kern="1200" dirty="0" err="1" smtClean="0"/>
            <a:t>Expande</a:t>
          </a:r>
          <a:r>
            <a:rPr lang="en-US" sz="2300" kern="1200" dirty="0" smtClean="0"/>
            <a:t> Coordinate Algebra</a:t>
          </a:r>
          <a:endParaRPr lang="en-US" sz="2300" kern="1200" dirty="0"/>
        </a:p>
      </dsp:txBody>
      <dsp:txXfrm>
        <a:off x="659814" y="1620762"/>
        <a:ext cx="1466701" cy="146699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B71DB4-4E1D-470A-ABCA-578C5ACDC943}" type="datetimeFigureOut">
              <a:rPr lang="en-US" smtClean="0"/>
              <a:t>10/17/2013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B51648-7E2D-4A5C-AB4D-7CA996F185A3}" type="slidenum">
              <a:rPr lang="en-US" smtClean="0"/>
              <a:t>‹#›</a:t>
            </a:fld>
            <a:endParaRPr lang="en-US"/>
          </a:p>
        </p:txBody>
      </p:sp>
    </p:spTree>
    <p:extLst>
      <p:ext uri="{BB962C8B-B14F-4D97-AF65-F5344CB8AC3E}">
        <p14:creationId xmlns:p14="http://schemas.microsoft.com/office/powerpoint/2010/main" val="1062488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screen should appear</a:t>
            </a:r>
            <a:r>
              <a:rPr lang="en-US" baseline="0" dirty="0" smtClean="0"/>
              <a:t> when you select Comprehensive Course Overview</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10</a:t>
            </a:fld>
            <a:endParaRPr lang="en-US"/>
          </a:p>
        </p:txBody>
      </p:sp>
    </p:spTree>
    <p:extLst>
      <p:ext uri="{BB962C8B-B14F-4D97-AF65-F5344CB8AC3E}">
        <p14:creationId xmlns:p14="http://schemas.microsoft.com/office/powerpoint/2010/main" val="31679072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Tamaiko</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48</a:t>
            </a:fld>
            <a:endParaRPr lang="en-US"/>
          </a:p>
        </p:txBody>
      </p:sp>
    </p:spTree>
    <p:extLst>
      <p:ext uri="{BB962C8B-B14F-4D97-AF65-F5344CB8AC3E}">
        <p14:creationId xmlns:p14="http://schemas.microsoft.com/office/powerpoint/2010/main" val="34379649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5838" fontAlgn="base">
              <a:spcBef>
                <a:spcPct val="30000"/>
              </a:spcBef>
              <a:spcAft>
                <a:spcPct val="0"/>
              </a:spcAft>
              <a:defRPr/>
            </a:pPr>
            <a:r>
              <a:rPr lang="en-US" dirty="0" err="1" smtClean="0"/>
              <a:t>Tamaiko</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49</a:t>
            </a:fld>
            <a:endParaRPr lang="en-US"/>
          </a:p>
        </p:txBody>
      </p:sp>
    </p:spTree>
    <p:extLst>
      <p:ext uri="{BB962C8B-B14F-4D97-AF65-F5344CB8AC3E}">
        <p14:creationId xmlns:p14="http://schemas.microsoft.com/office/powerpoint/2010/main" val="33291924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Bullet</a:t>
            </a:r>
            <a:r>
              <a:rPr lang="en-US" baseline="0" dirty="0" smtClean="0"/>
              <a:t> 1: things like converse/inverse/contrapositive, inductive/deductive reasoning, conjecture, counterexamples</a:t>
            </a:r>
            <a:endParaRPr lang="en-US" dirty="0"/>
          </a:p>
        </p:txBody>
      </p:sp>
      <p:sp>
        <p:nvSpPr>
          <p:cNvPr id="4" name="Slide Number Placeholder 3"/>
          <p:cNvSpPr>
            <a:spLocks noGrp="1"/>
          </p:cNvSpPr>
          <p:nvPr>
            <p:ph type="sldNum" sz="quarter" idx="10"/>
          </p:nvPr>
        </p:nvSpPr>
        <p:spPr/>
        <p:txBody>
          <a:bodyPr/>
          <a:lstStyle/>
          <a:p>
            <a:fld id="{FA6229B7-8989-4021-A4D5-4BC341588CB2}" type="slidenum">
              <a:rPr lang="en-US" smtClean="0"/>
              <a:t>50</a:t>
            </a:fld>
            <a:endParaRPr lang="en-US"/>
          </a:p>
        </p:txBody>
      </p:sp>
    </p:spTree>
    <p:extLst>
      <p:ext uri="{BB962C8B-B14F-4D97-AF65-F5344CB8AC3E}">
        <p14:creationId xmlns:p14="http://schemas.microsoft.com/office/powerpoint/2010/main" val="373570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fully interactive page will provide teachers with ease</a:t>
            </a:r>
            <a:r>
              <a:rPr lang="en-US" baseline="0" dirty="0" smtClean="0"/>
              <a:t> of access to the information that they need</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11</a:t>
            </a:fld>
            <a:endParaRPr lang="en-US"/>
          </a:p>
        </p:txBody>
      </p:sp>
    </p:spTree>
    <p:extLst>
      <p:ext uri="{BB962C8B-B14F-4D97-AF65-F5344CB8AC3E}">
        <p14:creationId xmlns:p14="http://schemas.microsoft.com/office/powerpoint/2010/main" val="27427612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Flipbooks are the result of a collaboration</a:t>
            </a:r>
            <a:r>
              <a:rPr lang="en-US" baseline="0" dirty="0" smtClean="0"/>
              <a:t> of many states.  We have provided active links to this resource, but be patient while the document loads as it is very large.</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12</a:t>
            </a:fld>
            <a:endParaRPr lang="en-US"/>
          </a:p>
        </p:txBody>
      </p:sp>
    </p:spTree>
    <p:extLst>
      <p:ext uri="{BB962C8B-B14F-4D97-AF65-F5344CB8AC3E}">
        <p14:creationId xmlns:p14="http://schemas.microsoft.com/office/powerpoint/2010/main" val="23036245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a</a:t>
            </a:r>
            <a:r>
              <a:rPr lang="en-US" baseline="0" dirty="0" smtClean="0"/>
              <a:t> content domain is selected, the specific standards for CA/ACA are address with active links to clarification and resources</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13</a:t>
            </a:fld>
            <a:endParaRPr lang="en-US"/>
          </a:p>
        </p:txBody>
      </p:sp>
    </p:spTree>
    <p:extLst>
      <p:ext uri="{BB962C8B-B14F-4D97-AF65-F5344CB8AC3E}">
        <p14:creationId xmlns:p14="http://schemas.microsoft.com/office/powerpoint/2010/main" val="27357011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Information available to assist instruction</a:t>
            </a:r>
            <a:r>
              <a:rPr lang="en-US" baseline="0" dirty="0" smtClean="0"/>
              <a:t> of the standard and how this standard connects to other grades.  Connections, explanations and examples, teaching strategies, and even common misconceptions are addressed.</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14</a:t>
            </a:fld>
            <a:endParaRPr lang="en-US"/>
          </a:p>
        </p:txBody>
      </p:sp>
    </p:spTree>
    <p:extLst>
      <p:ext uri="{BB962C8B-B14F-4D97-AF65-F5344CB8AC3E}">
        <p14:creationId xmlns:p14="http://schemas.microsoft.com/office/powerpoint/2010/main" val="40776432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sections are designed</a:t>
            </a:r>
            <a:r>
              <a:rPr lang="en-US" baseline="0" dirty="0" smtClean="0"/>
              <a:t> to tie together many other areas of support offered by GADOE and other states implementing CCSS</a:t>
            </a:r>
            <a:endParaRPr lang="en-US" dirty="0"/>
          </a:p>
        </p:txBody>
      </p:sp>
      <p:sp>
        <p:nvSpPr>
          <p:cNvPr id="4" name="Slide Number Placeholder 3"/>
          <p:cNvSpPr>
            <a:spLocks noGrp="1"/>
          </p:cNvSpPr>
          <p:nvPr>
            <p:ph type="sldNum" sz="quarter" idx="10"/>
          </p:nvPr>
        </p:nvSpPr>
        <p:spPr/>
        <p:txBody>
          <a:bodyPr/>
          <a:lstStyle/>
          <a:p>
            <a:fld id="{D2B51648-7E2D-4A5C-AB4D-7CA996F185A3}" type="slidenum">
              <a:rPr lang="en-US" smtClean="0"/>
              <a:t>15</a:t>
            </a:fld>
            <a:endParaRPr lang="en-US"/>
          </a:p>
        </p:txBody>
      </p:sp>
    </p:spTree>
    <p:extLst>
      <p:ext uri="{BB962C8B-B14F-4D97-AF65-F5344CB8AC3E}">
        <p14:creationId xmlns:p14="http://schemas.microsoft.com/office/powerpoint/2010/main" val="2792796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Fantastic</a:t>
            </a:r>
            <a:r>
              <a:rPr lang="en-US" baseline="0" dirty="0" smtClean="0"/>
              <a:t> task for Unit 1: Relationships between Quantities</a:t>
            </a:r>
          </a:p>
          <a:p>
            <a:pPr>
              <a:buFontTx/>
              <a:buChar char="-"/>
            </a:pPr>
            <a:r>
              <a:rPr lang="en-US" baseline="0" dirty="0" smtClean="0"/>
              <a:t>Great task for collaboration with Engineering Program – use of CAD, scaled drawings</a:t>
            </a:r>
          </a:p>
          <a:p>
            <a:pPr>
              <a:buFontTx/>
              <a:buChar char="-"/>
            </a:pPr>
            <a:r>
              <a:rPr lang="en-US" baseline="0" dirty="0" smtClean="0"/>
              <a:t>Time required: depends on how much scaffolding is done in advance/can be differentiated</a:t>
            </a:r>
          </a:p>
          <a:p>
            <a:pPr>
              <a:buFontTx/>
              <a:buChar char="-"/>
            </a:pPr>
            <a:r>
              <a:rPr lang="en-US" baseline="0" dirty="0" smtClean="0"/>
              <a:t>Watch </a:t>
            </a:r>
            <a:r>
              <a:rPr lang="en-US" baseline="0" dirty="0" err="1" smtClean="0"/>
              <a:t>onYouTube</a:t>
            </a:r>
            <a:r>
              <a:rPr lang="en-US" baseline="0" dirty="0" smtClean="0"/>
              <a:t>: How to build a fence video</a:t>
            </a:r>
            <a:endParaRPr lang="en-US" dirty="0"/>
          </a:p>
        </p:txBody>
      </p:sp>
      <p:sp>
        <p:nvSpPr>
          <p:cNvPr id="4" name="Slide Number Placeholder 3"/>
          <p:cNvSpPr>
            <a:spLocks noGrp="1"/>
          </p:cNvSpPr>
          <p:nvPr>
            <p:ph type="sldNum" sz="quarter" idx="10"/>
          </p:nvPr>
        </p:nvSpPr>
        <p:spPr/>
        <p:txBody>
          <a:bodyPr/>
          <a:lstStyle/>
          <a:p>
            <a:fld id="{5EAB70DA-D934-FF42-978C-7AA43FA6FD66}" type="slidenum">
              <a:rPr lang="en-US" smtClean="0"/>
              <a:pPr/>
              <a:t>26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Benefit</a:t>
            </a:r>
            <a:r>
              <a:rPr lang="en-US" baseline="0" dirty="0" smtClean="0"/>
              <a:t> of predetermining certain variables/differentiate task DOK level, </a:t>
            </a:r>
            <a:endParaRPr lang="en-US" dirty="0"/>
          </a:p>
        </p:txBody>
      </p:sp>
      <p:sp>
        <p:nvSpPr>
          <p:cNvPr id="4" name="Slide Number Placeholder 3"/>
          <p:cNvSpPr>
            <a:spLocks noGrp="1"/>
          </p:cNvSpPr>
          <p:nvPr>
            <p:ph type="sldNum" sz="quarter" idx="10"/>
          </p:nvPr>
        </p:nvSpPr>
        <p:spPr/>
        <p:txBody>
          <a:bodyPr/>
          <a:lstStyle/>
          <a:p>
            <a:fld id="{5EAB70DA-D934-FF42-978C-7AA43FA6FD66}" type="slidenum">
              <a:rPr lang="en-US" smtClean="0"/>
              <a:pPr/>
              <a:t>27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Students asking to adjust data to work with scale,</a:t>
            </a:r>
            <a:r>
              <a:rPr lang="en-US" baseline="0" dirty="0" smtClean="0"/>
              <a:t> Students wondering about cutting horizontal slats, changing variables, further exploring issues, reasonable floor plan dimensions, student </a:t>
            </a:r>
            <a:r>
              <a:rPr lang="en-US" baseline="0" smtClean="0"/>
              <a:t>personal choice</a:t>
            </a:r>
            <a:endParaRPr lang="en-US" dirty="0"/>
          </a:p>
        </p:txBody>
      </p:sp>
      <p:sp>
        <p:nvSpPr>
          <p:cNvPr id="4" name="Slide Number Placeholder 3"/>
          <p:cNvSpPr>
            <a:spLocks noGrp="1"/>
          </p:cNvSpPr>
          <p:nvPr>
            <p:ph type="sldNum" sz="quarter" idx="10"/>
          </p:nvPr>
        </p:nvSpPr>
        <p:spPr/>
        <p:txBody>
          <a:bodyPr/>
          <a:lstStyle/>
          <a:p>
            <a:fld id="{5EAB70DA-D934-FF42-978C-7AA43FA6FD66}" type="slidenum">
              <a:rPr lang="en-US" smtClean="0"/>
              <a:pPr/>
              <a:t>28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CAF442B3-3B9A-4AD2-83CB-A6BA2AA19AFA}" type="datetimeFigureOut">
              <a:rPr lang="en-US" smtClean="0"/>
              <a:t>10/17/2013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7B08AE86-2D69-4771-B2AD-E1B859498BFC}"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F442B3-3B9A-4AD2-83CB-A6BA2AA19AFA}" type="datetimeFigureOut">
              <a:rPr lang="en-US" smtClean="0"/>
              <a:t>10/17/2013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08AE86-2D69-4771-B2AD-E1B859498BF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F442B3-3B9A-4AD2-83CB-A6BA2AA19AFA}" type="datetimeFigureOut">
              <a:rPr lang="en-US" smtClean="0"/>
              <a:t>10/17/2013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08AE86-2D69-4771-B2AD-E1B859498BF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F442B3-3B9A-4AD2-83CB-A6BA2AA19AFA}" type="datetimeFigureOut">
              <a:rPr lang="en-US" smtClean="0"/>
              <a:t>10/17/2013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08AE86-2D69-4771-B2AD-E1B859498BF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AF442B3-3B9A-4AD2-83CB-A6BA2AA19AFA}" type="datetimeFigureOut">
              <a:rPr lang="en-US" smtClean="0"/>
              <a:t>10/17/2013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7B08AE86-2D69-4771-B2AD-E1B859498BF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F442B3-3B9A-4AD2-83CB-A6BA2AA19AFA}" type="datetimeFigureOut">
              <a:rPr lang="en-US" smtClean="0"/>
              <a:t>10/17/2013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08AE86-2D69-4771-B2AD-E1B859498BF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AF442B3-3B9A-4AD2-83CB-A6BA2AA19AFA}" type="datetimeFigureOut">
              <a:rPr lang="en-US" smtClean="0"/>
              <a:t>10/17/2013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08AE86-2D69-4771-B2AD-E1B859498BF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AF442B3-3B9A-4AD2-83CB-A6BA2AA19AFA}" type="datetimeFigureOut">
              <a:rPr lang="en-US" smtClean="0"/>
              <a:t>10/17/2013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08AE86-2D69-4771-B2AD-E1B859498BF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F442B3-3B9A-4AD2-83CB-A6BA2AA19AFA}" type="datetimeFigureOut">
              <a:rPr lang="en-US" smtClean="0"/>
              <a:t>10/17/2013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08AE86-2D69-4771-B2AD-E1B859498BF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F442B3-3B9A-4AD2-83CB-A6BA2AA19AFA}" type="datetimeFigureOut">
              <a:rPr lang="en-US" smtClean="0"/>
              <a:t>10/17/2013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08AE86-2D69-4771-B2AD-E1B859498BF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AF442B3-3B9A-4AD2-83CB-A6BA2AA19AFA}" type="datetimeFigureOut">
              <a:rPr lang="en-US" smtClean="0"/>
              <a:t>10/17/2013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08AE86-2D69-4771-B2AD-E1B859498BF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AF442B3-3B9A-4AD2-83CB-A6BA2AA19AFA}" type="datetimeFigureOut">
              <a:rPr lang="en-US" smtClean="0"/>
              <a:t>10/17/2013</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B08AE86-2D69-4771-B2AD-E1B859498BFC}"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ww.georgiastandards.org/Common-Core/Common%20Core%20Frameworks/CCGPS_Math_9-12_CoorAlgebra_Comprehensive_Course_Overview.pdf"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hyperlink" Target="http://katm.org/wp/wp-content/uploads/flipbooks/High-School-CCSS-Flip-Book-USD-259-2012.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hyperlink" Target="mailto:rebecca.wing@clayton.k12.ga.us"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robertkaplinsky.com/" TargetMode="External"/><Relationship Id="rId2" Type="http://schemas.openxmlformats.org/officeDocument/2006/relationships/hyperlink" Target="http://blog.mrmeyer.com/?p=10285" TargetMode="External"/><Relationship Id="rId1" Type="http://schemas.openxmlformats.org/officeDocument/2006/relationships/slideLayout" Target="../slideLayouts/slideLayout6.xml"/><Relationship Id="rId5" Type="http://schemas.openxmlformats.org/officeDocument/2006/relationships/image" Target="../media/image21.jpg"/><Relationship Id="rId4" Type="http://schemas.openxmlformats.org/officeDocument/2006/relationships/image" Target="../media/image20.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hyperlink" Target="mailto:david_m_scott@fc.dekalb.k12.ga.us" TargetMode="Externa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scottmath.weebly.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georgiastandards.org/"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map.mathshell.org/materials/index.php"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georgiastandards.org/Pages/Default.aspx"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georgiastandards.org/Pages/Default.aspx"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s://www.georgiastandards.org/Common-Core/Pages/Math.aspx" TargetMode="External"/><Relationship Id="rId2" Type="http://schemas.openxmlformats.org/officeDocument/2006/relationships/hyperlink" Target="https://www.georgiastandards.org/Common-Core/Pages/Math-PL-Sessions.aspx" TargetMode="External"/><Relationship Id="rId1" Type="http://schemas.openxmlformats.org/officeDocument/2006/relationships/slideLayout" Target="../slideLayouts/slideLayout2.xml"/><Relationship Id="rId4" Type="http://schemas.openxmlformats.org/officeDocument/2006/relationships/hyperlink" Target="https://ccgpsmathematics9-10.wikispaces.com/" TargetMode="External"/></Relationships>
</file>

<file path=ppt/slides/_rels/slide56.xml.rels><?xml version="1.0" encoding="UTF-8" standalone="yes"?>
<Relationships xmlns="http://schemas.openxmlformats.org/package/2006/relationships"><Relationship Id="rId2" Type="http://schemas.openxmlformats.org/officeDocument/2006/relationships/hyperlink" Target="mailto:swoodall@doe.k12.ga.u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georgiastandards.org/Common-Core/Pages/default.aspx"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georgiastandards.org/Common-Core/Pages/Math.aspx"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georgiastandards.org/Common-Core/Pages/Math-9-12.aspx" TargetMode="External"/><Relationship Id="rId2" Type="http://schemas.openxmlformats.org/officeDocument/2006/relationships/image" Target="../media/image7.tmp"/><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hyperlink" Target="https://www.georgiastandards.org/Common-Core/Pages/Math-9-12.aspx" TargetMode="External"/><Relationship Id="rId3" Type="http://schemas.openxmlformats.org/officeDocument/2006/relationships/diagramLayout" Target="../diagrams/layout1.xml"/><Relationship Id="rId7" Type="http://schemas.openxmlformats.org/officeDocument/2006/relationships/image" Target="../media/image8.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3124200"/>
          </a:xfrm>
        </p:spPr>
        <p:txBody>
          <a:bodyPr>
            <a:normAutofit/>
          </a:bodyPr>
          <a:lstStyle/>
          <a:p>
            <a:pPr marL="137160" indent="0"/>
            <a:r>
              <a:rPr lang="en-US" dirty="0"/>
              <a:t>Coordinate Algebra and Analytic Geometry</a:t>
            </a:r>
            <a:br>
              <a:rPr lang="en-US" dirty="0"/>
            </a:br>
            <a:r>
              <a:rPr lang="en-US" dirty="0"/>
              <a:t>Resource Revision Highlights</a:t>
            </a:r>
            <a:br>
              <a:rPr lang="en-US" dirty="0"/>
            </a:br>
            <a:endParaRPr lang="en-US" dirty="0"/>
          </a:p>
        </p:txBody>
      </p:sp>
      <p:sp>
        <p:nvSpPr>
          <p:cNvPr id="3" name="Content Placeholder 2"/>
          <p:cNvSpPr>
            <a:spLocks noGrp="1"/>
          </p:cNvSpPr>
          <p:nvPr>
            <p:ph idx="1"/>
          </p:nvPr>
        </p:nvSpPr>
        <p:spPr>
          <a:xfrm>
            <a:off x="457200" y="762000"/>
            <a:ext cx="8229600" cy="5547360"/>
          </a:xfrm>
        </p:spPr>
        <p:txBody>
          <a:bodyPr>
            <a:normAutofit fontScale="92500" lnSpcReduction="20000"/>
          </a:bodyPr>
          <a:lstStyle/>
          <a:p>
            <a:pPr marL="137160" indent="0">
              <a:buNone/>
            </a:pPr>
            <a:r>
              <a:rPr lang="en-US" dirty="0"/>
              <a:t> </a:t>
            </a:r>
            <a:endParaRPr lang="en-US" b="1" dirty="0" smtClean="0"/>
          </a:p>
          <a:p>
            <a:pPr marL="137160" indent="0">
              <a:buNone/>
            </a:pPr>
            <a:endParaRPr lang="en-US" dirty="0"/>
          </a:p>
          <a:p>
            <a:pPr marL="137160" indent="0">
              <a:buNone/>
            </a:pPr>
            <a:endParaRPr lang="en-US" dirty="0" smtClean="0"/>
          </a:p>
          <a:p>
            <a:pPr marL="137160" indent="0">
              <a:buNone/>
            </a:pPr>
            <a:endParaRPr lang="en-US" dirty="0"/>
          </a:p>
          <a:p>
            <a:pPr marL="137160" indent="0">
              <a:buNone/>
            </a:pPr>
            <a:endParaRPr lang="en-US" dirty="0" smtClean="0"/>
          </a:p>
          <a:p>
            <a:pPr marL="137160" indent="0">
              <a:buNone/>
            </a:pPr>
            <a:endParaRPr lang="en-US" dirty="0"/>
          </a:p>
          <a:p>
            <a:pPr marL="137160" indent="0">
              <a:buNone/>
            </a:pPr>
            <a:endParaRPr lang="en-US" dirty="0"/>
          </a:p>
          <a:p>
            <a:pPr marL="137160" indent="0">
              <a:buNone/>
            </a:pPr>
            <a:endParaRPr lang="en-US" dirty="0" smtClean="0"/>
          </a:p>
          <a:p>
            <a:pPr marL="137160" indent="0">
              <a:buNone/>
            </a:pPr>
            <a:r>
              <a:rPr lang="en-US" dirty="0"/>
              <a:t> </a:t>
            </a:r>
            <a:r>
              <a:rPr lang="en-US" dirty="0" smtClean="0"/>
              <a:t> </a:t>
            </a:r>
          </a:p>
          <a:p>
            <a:pPr marL="137160" indent="0">
              <a:buNone/>
            </a:pPr>
            <a:endParaRPr lang="en-US" dirty="0"/>
          </a:p>
          <a:p>
            <a:pPr marL="137160" indent="0">
              <a:buNone/>
            </a:pPr>
            <a:endParaRPr lang="en-US" dirty="0" smtClean="0"/>
          </a:p>
          <a:p>
            <a:pPr marL="137160" indent="0">
              <a:buNone/>
            </a:pPr>
            <a:endParaRPr lang="en-US" dirty="0"/>
          </a:p>
          <a:p>
            <a:pPr marL="137160" indent="0">
              <a:buNone/>
            </a:pPr>
            <a:r>
              <a:rPr lang="en-US" dirty="0" smtClean="0"/>
              <a:t>	</a:t>
            </a:r>
            <a:r>
              <a:rPr lang="en-US" dirty="0"/>
              <a:t> </a:t>
            </a:r>
            <a:r>
              <a:rPr lang="en-US" dirty="0" smtClean="0"/>
              <a:t>   </a:t>
            </a:r>
            <a:r>
              <a:rPr lang="en-US" sz="3000" b="1" dirty="0" smtClean="0"/>
              <a:t>Revision Teams at work Summer 2013</a:t>
            </a:r>
            <a:r>
              <a:rPr lang="en-US" dirty="0"/>
              <a:t>	</a:t>
            </a:r>
          </a:p>
          <a:p>
            <a:pPr marL="137160" indent="0">
              <a:buNone/>
            </a:pPr>
            <a:endParaRPr lang="en-US" dirty="0"/>
          </a:p>
          <a:p>
            <a:pPr marL="137160" indent="0">
              <a:buNone/>
            </a:pPr>
            <a:endParaRPr lang="en-US" dirty="0" smtClean="0"/>
          </a:p>
        </p:txBody>
      </p:sp>
      <p:pic>
        <p:nvPicPr>
          <p:cNvPr id="4" name="Picture 3" descr="Photo"/>
          <p:cNvPicPr/>
          <p:nvPr/>
        </p:nvPicPr>
        <p:blipFill>
          <a:blip r:embed="rId2">
            <a:extLst>
              <a:ext uri="{28A0092B-C50C-407E-A947-70E740481C1C}">
                <a14:useLocalDpi xmlns:a14="http://schemas.microsoft.com/office/drawing/2010/main" val="0"/>
              </a:ext>
            </a:extLst>
          </a:blip>
          <a:srcRect/>
          <a:stretch>
            <a:fillRect/>
          </a:stretch>
        </p:blipFill>
        <p:spPr bwMode="auto">
          <a:xfrm>
            <a:off x="783920" y="3124200"/>
            <a:ext cx="3407080" cy="2209800"/>
          </a:xfrm>
          <a:prstGeom prst="rect">
            <a:avLst/>
          </a:prstGeom>
          <a:noFill/>
          <a:ln>
            <a:noFill/>
          </a:ln>
        </p:spPr>
      </p:pic>
      <p:pic>
        <p:nvPicPr>
          <p:cNvPr id="5" name="Picture 4" descr="Photo"/>
          <p:cNvPicPr/>
          <p:nvPr/>
        </p:nvPicPr>
        <p:blipFill>
          <a:blip r:embed="rId3">
            <a:extLst>
              <a:ext uri="{28A0092B-C50C-407E-A947-70E740481C1C}">
                <a14:useLocalDpi xmlns:a14="http://schemas.microsoft.com/office/drawing/2010/main" val="0"/>
              </a:ext>
            </a:extLst>
          </a:blip>
          <a:srcRect/>
          <a:stretch>
            <a:fillRect/>
          </a:stretch>
        </p:blipFill>
        <p:spPr bwMode="auto">
          <a:xfrm>
            <a:off x="4800600" y="3124200"/>
            <a:ext cx="3352800" cy="2209800"/>
          </a:xfrm>
          <a:prstGeom prst="rect">
            <a:avLst/>
          </a:prstGeom>
          <a:noFill/>
          <a:ln>
            <a:noFill/>
          </a:ln>
        </p:spPr>
      </p:pic>
    </p:spTree>
    <p:extLst>
      <p:ext uri="{BB962C8B-B14F-4D97-AF65-F5344CB8AC3E}">
        <p14:creationId xmlns:p14="http://schemas.microsoft.com/office/powerpoint/2010/main" val="12527537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Cover Page of CCO</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718" y="1447800"/>
            <a:ext cx="82296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5-Point Star 3">
            <a:hlinkClick r:id="rId4"/>
          </p:cNvPr>
          <p:cNvSpPr/>
          <p:nvPr/>
        </p:nvSpPr>
        <p:spPr>
          <a:xfrm>
            <a:off x="7162800" y="5257800"/>
            <a:ext cx="533400" cy="4572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705600" y="5778987"/>
            <a:ext cx="1752600" cy="307777"/>
          </a:xfrm>
          <a:prstGeom prst="rect">
            <a:avLst/>
          </a:prstGeom>
          <a:noFill/>
        </p:spPr>
        <p:txBody>
          <a:bodyPr wrap="square" rtlCol="0">
            <a:spAutoFit/>
          </a:bodyPr>
          <a:lstStyle/>
          <a:p>
            <a:r>
              <a:rPr lang="en-US" sz="1400" dirty="0" smtClean="0"/>
              <a:t>Direct Link to Page</a:t>
            </a:r>
            <a:endParaRPr lang="en-US" sz="1400" dirty="0"/>
          </a:p>
        </p:txBody>
      </p:sp>
    </p:spTree>
    <p:extLst>
      <p:ext uri="{BB962C8B-B14F-4D97-AF65-F5344CB8AC3E}">
        <p14:creationId xmlns:p14="http://schemas.microsoft.com/office/powerpoint/2010/main" val="24364965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t>Table of Contents</a:t>
            </a:r>
            <a:endParaRPr lang="en-US" sz="6600" dirty="0"/>
          </a:p>
        </p:txBody>
      </p:sp>
      <p:sp>
        <p:nvSpPr>
          <p:cNvPr id="3" name="Content Placeholder 2"/>
          <p:cNvSpPr>
            <a:spLocks noGrp="1"/>
          </p:cNvSpPr>
          <p:nvPr>
            <p:ph sz="half" idx="1"/>
          </p:nvPr>
        </p:nvSpPr>
        <p:spPr>
          <a:xfrm>
            <a:off x="457200" y="1600200"/>
            <a:ext cx="3581400" cy="4525963"/>
          </a:xfrm>
        </p:spPr>
        <p:txBody>
          <a:bodyPr>
            <a:normAutofit/>
          </a:bodyPr>
          <a:lstStyle/>
          <a:p>
            <a:r>
              <a:rPr lang="en-US" dirty="0" smtClean="0"/>
              <a:t>Outlines the Major areas of Focus for the Course</a:t>
            </a:r>
          </a:p>
          <a:p>
            <a:r>
              <a:rPr lang="en-US" dirty="0" smtClean="0"/>
              <a:t>Fully Interactive when viewed via internet</a:t>
            </a:r>
          </a:p>
          <a:p>
            <a:r>
              <a:rPr lang="en-US" dirty="0" smtClean="0"/>
              <a:t>Hover over a section and select to access the section quickly</a:t>
            </a:r>
          </a:p>
          <a:p>
            <a:pPr marL="0" indent="0">
              <a:buNone/>
            </a:pPr>
            <a:endParaRPr lang="en-US" dirty="0"/>
          </a:p>
          <a:p>
            <a:pPr marL="0" indent="0">
              <a:buNone/>
            </a:pPr>
            <a:endParaRPr lang="en-US" dirty="0"/>
          </a:p>
        </p:txBody>
      </p:sp>
      <p:sp>
        <p:nvSpPr>
          <p:cNvPr id="4" name="Content Placeholder 3"/>
          <p:cNvSpPr>
            <a:spLocks noGrp="1"/>
          </p:cNvSpPr>
          <p:nvPr>
            <p:ph sz="half" idx="2"/>
          </p:nvPr>
        </p:nvSpPr>
        <p:spPr/>
        <p:txBody>
          <a:bodyPr>
            <a:normAutofit/>
          </a:bodyPr>
          <a:lstStyle/>
          <a:p>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1371600"/>
            <a:ext cx="46482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71991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37392"/>
            <a:ext cx="8229600" cy="1143000"/>
          </a:xfrm>
        </p:spPr>
        <p:txBody>
          <a:bodyPr/>
          <a:lstStyle/>
          <a:p>
            <a:pPr algn="l"/>
            <a:r>
              <a:rPr lang="en-US" dirty="0" smtClean="0"/>
              <a:t>      Flipbooks   </a:t>
            </a:r>
            <a:endParaRPr lang="en-US" dirty="0"/>
          </a:p>
        </p:txBody>
      </p:sp>
      <p:sp>
        <p:nvSpPr>
          <p:cNvPr id="7" name="Content Placeholder 6"/>
          <p:cNvSpPr>
            <a:spLocks noGrp="1"/>
          </p:cNvSpPr>
          <p:nvPr>
            <p:ph idx="1"/>
          </p:nvPr>
        </p:nvSpPr>
        <p:spPr/>
        <p:txBody>
          <a:bodyPr>
            <a:normAutofit/>
          </a:bodyPr>
          <a:lstStyle/>
          <a:p>
            <a:endParaRPr lang="en-US" dirty="0" smtClean="0"/>
          </a:p>
          <a:p>
            <a:endParaRPr lang="en-US" dirty="0"/>
          </a:p>
          <a:p>
            <a:endParaRPr lang="en-US" dirty="0" smtClean="0"/>
          </a:p>
          <a:p>
            <a:endParaRPr lang="en-US" dirty="0"/>
          </a:p>
          <a:p>
            <a:endParaRPr lang="en-US" dirty="0" smtClean="0"/>
          </a:p>
          <a:p>
            <a:r>
              <a:rPr lang="en-US" dirty="0" smtClean="0"/>
              <a:t>Bold words will provide access to the Common Core Flipbooks</a:t>
            </a:r>
          </a:p>
          <a:p>
            <a:r>
              <a:rPr lang="en-US" dirty="0" smtClean="0"/>
              <a:t>The Flipbooks offer clarification</a:t>
            </a:r>
          </a:p>
          <a:p>
            <a:r>
              <a:rPr lang="en-US" dirty="0" smtClean="0"/>
              <a:t>Very Large File (slow loading)</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219201"/>
            <a:ext cx="79248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5-Point Star 7">
            <a:hlinkClick r:id="rId4"/>
          </p:cNvPr>
          <p:cNvSpPr/>
          <p:nvPr/>
        </p:nvSpPr>
        <p:spPr>
          <a:xfrm>
            <a:off x="6934200" y="5410200"/>
            <a:ext cx="990600" cy="6858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057900" y="6216134"/>
            <a:ext cx="2743200" cy="369332"/>
          </a:xfrm>
          <a:prstGeom prst="rect">
            <a:avLst/>
          </a:prstGeom>
          <a:noFill/>
        </p:spPr>
        <p:txBody>
          <a:bodyPr wrap="square" rtlCol="0">
            <a:spAutoFit/>
          </a:bodyPr>
          <a:lstStyle/>
          <a:p>
            <a:r>
              <a:rPr lang="en-US" dirty="0" smtClean="0"/>
              <a:t>Direct link to HS Flipbook</a:t>
            </a:r>
            <a:endParaRPr lang="en-US" dirty="0"/>
          </a:p>
        </p:txBody>
      </p:sp>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81600" y="175491"/>
            <a:ext cx="3014663" cy="991609"/>
          </a:xfrm>
          <a:prstGeom prst="rect">
            <a:avLst/>
          </a:prstGeom>
          <a:noFill/>
          <a:ln>
            <a:noFill/>
          </a:ln>
          <a:effectLst>
            <a:glow rad="228600">
              <a:schemeClr val="accent2">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69926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84968" y="149567"/>
            <a:ext cx="8647132" cy="646331"/>
          </a:xfrm>
          <a:prstGeom prst="rect">
            <a:avLst/>
          </a:prstGeom>
          <a:noFill/>
        </p:spPr>
        <p:txBody>
          <a:bodyPr wrap="square" rtlCol="0">
            <a:spAutoFit/>
          </a:bodyPr>
          <a:lstStyle/>
          <a:p>
            <a:r>
              <a:rPr lang="en-US" sz="3600" b="1" dirty="0" smtClean="0">
                <a:solidFill>
                  <a:schemeClr val="accent1"/>
                </a:solidFill>
                <a:effectLst>
                  <a:outerShdw blurRad="38100" dist="38100" dir="2700000" algn="tl">
                    <a:srgbClr val="000000">
                      <a:alpha val="43137"/>
                    </a:srgbClr>
                  </a:outerShdw>
                </a:effectLst>
              </a:rPr>
              <a:t>Content Domain Flipbook Resources</a:t>
            </a:r>
            <a:endParaRPr lang="en-US" sz="3600" b="1" dirty="0">
              <a:solidFill>
                <a:schemeClr val="accent1"/>
              </a:solidFill>
              <a:effectLst>
                <a:outerShdw blurRad="38100" dist="38100" dir="2700000" algn="tl">
                  <a:srgbClr val="000000">
                    <a:alpha val="43137"/>
                  </a:srgbClr>
                </a:outerShdw>
              </a:effectLst>
            </a:endParaRPr>
          </a:p>
        </p:txBody>
      </p:sp>
      <p:sp>
        <p:nvSpPr>
          <p:cNvPr id="10" name="Right Arrow 9"/>
          <p:cNvSpPr/>
          <p:nvPr/>
        </p:nvSpPr>
        <p:spPr>
          <a:xfrm>
            <a:off x="344468" y="4952475"/>
            <a:ext cx="1239032" cy="2887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52400" y="3197227"/>
            <a:ext cx="1295400" cy="1200329"/>
          </a:xfrm>
          <a:prstGeom prst="rect">
            <a:avLst/>
          </a:prstGeom>
          <a:noFill/>
          <a:effectLst>
            <a:glow rad="139700">
              <a:schemeClr val="accent2">
                <a:satMod val="175000"/>
                <a:alpha val="40000"/>
              </a:schemeClr>
            </a:glow>
          </a:effectLst>
        </p:spPr>
        <p:txBody>
          <a:bodyPr wrap="square" rtlCol="0">
            <a:spAutoFit/>
          </a:bodyPr>
          <a:lstStyle/>
          <a:p>
            <a:r>
              <a:rPr lang="en-US" dirty="0" smtClean="0">
                <a:solidFill>
                  <a:schemeClr val="bg1"/>
                </a:solidFill>
              </a:rPr>
              <a:t>Active links to standard </a:t>
            </a:r>
          </a:p>
          <a:p>
            <a:r>
              <a:rPr lang="en-US" dirty="0" smtClean="0">
                <a:solidFill>
                  <a:schemeClr val="bg1"/>
                </a:solidFill>
              </a:rPr>
              <a:t>resources</a:t>
            </a:r>
            <a:endParaRPr lang="en-US" dirty="0">
              <a:solidFill>
                <a:schemeClr val="bg1"/>
              </a:solidFill>
            </a:endParaRP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5460" y="990600"/>
            <a:ext cx="69342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01309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685800"/>
            <a:ext cx="8129588" cy="5756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219200" y="162580"/>
            <a:ext cx="6629400" cy="523220"/>
          </a:xfrm>
          <a:prstGeom prst="rect">
            <a:avLst/>
          </a:prstGeom>
          <a:noFill/>
        </p:spPr>
        <p:txBody>
          <a:bodyPr wrap="square" rtlCol="0">
            <a:spAutoFit/>
          </a:bodyPr>
          <a:lstStyle/>
          <a:p>
            <a:r>
              <a:rPr lang="en-US" sz="2800" b="1" dirty="0" smtClean="0">
                <a:solidFill>
                  <a:schemeClr val="accent1"/>
                </a:solidFill>
                <a:effectLst>
                  <a:outerShdw blurRad="38100" dist="38100" dir="2700000" algn="tl">
                    <a:srgbClr val="000000">
                      <a:alpha val="43137"/>
                    </a:srgbClr>
                  </a:outerShdw>
                </a:effectLst>
              </a:rPr>
              <a:t>Sample Standards Page from Flip Book</a:t>
            </a:r>
            <a:endParaRPr lang="en-US" sz="2800" b="1" dirty="0">
              <a:solidFill>
                <a:schemeClr val="accent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700244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Sections of Interest</a:t>
            </a:r>
            <a:endParaRPr lang="en-US" dirty="0"/>
          </a:p>
        </p:txBody>
      </p:sp>
      <p:sp>
        <p:nvSpPr>
          <p:cNvPr id="3" name="TextBox 2"/>
          <p:cNvSpPr txBox="1"/>
          <p:nvPr/>
        </p:nvSpPr>
        <p:spPr>
          <a:xfrm>
            <a:off x="990600" y="1905000"/>
            <a:ext cx="7620000" cy="3785652"/>
          </a:xfrm>
          <a:prstGeom prst="rect">
            <a:avLst/>
          </a:prstGeom>
          <a:noFill/>
        </p:spPr>
        <p:txBody>
          <a:bodyPr wrap="square" rtlCol="0">
            <a:spAutoFit/>
          </a:bodyPr>
          <a:lstStyle/>
          <a:p>
            <a:pPr marL="285750" indent="-285750">
              <a:buFont typeface="Arial" pitchFamily="34" charset="0"/>
              <a:buChar char="•"/>
            </a:pPr>
            <a:r>
              <a:rPr lang="en-US" sz="4000" dirty="0" smtClean="0"/>
              <a:t>Unit Descriptions</a:t>
            </a:r>
          </a:p>
          <a:p>
            <a:pPr marL="285750" indent="-285750">
              <a:buFont typeface="Arial" pitchFamily="34" charset="0"/>
              <a:buChar char="•"/>
            </a:pPr>
            <a:r>
              <a:rPr lang="en-US" sz="4000" dirty="0" smtClean="0"/>
              <a:t>Webinar Information</a:t>
            </a:r>
          </a:p>
          <a:p>
            <a:pPr marL="285750" indent="-285750">
              <a:buFont typeface="Arial" pitchFamily="34" charset="0"/>
              <a:buChar char="•"/>
            </a:pPr>
            <a:r>
              <a:rPr lang="en-US" sz="4000" dirty="0" smtClean="0"/>
              <a:t>Assessment Resources and Instructional Support Resources</a:t>
            </a:r>
          </a:p>
          <a:p>
            <a:pPr marL="285750" indent="-285750">
              <a:buFont typeface="Arial" pitchFamily="34" charset="0"/>
              <a:buChar char="•"/>
            </a:pPr>
            <a:r>
              <a:rPr lang="en-US" sz="4000" dirty="0" smtClean="0"/>
              <a:t>Internet Resources</a:t>
            </a:r>
          </a:p>
          <a:p>
            <a:pPr marL="285750" indent="-285750">
              <a:buFont typeface="Arial" pitchFamily="34" charset="0"/>
              <a:buChar char="•"/>
            </a:pPr>
            <a:r>
              <a:rPr lang="en-US" sz="4000" dirty="0" smtClean="0"/>
              <a:t>Curriculum Map</a:t>
            </a:r>
            <a:endParaRPr lang="en-US" sz="4000" dirty="0"/>
          </a:p>
        </p:txBody>
      </p:sp>
    </p:spTree>
    <p:extLst>
      <p:ext uri="{BB962C8B-B14F-4D97-AF65-F5344CB8AC3E}">
        <p14:creationId xmlns:p14="http://schemas.microsoft.com/office/powerpoint/2010/main" val="38637758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722" y="762000"/>
            <a:ext cx="8640941" cy="5763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48846" y="155304"/>
            <a:ext cx="8404692" cy="461665"/>
          </a:xfrm>
          <a:prstGeom prst="rect">
            <a:avLst/>
          </a:prstGeom>
        </p:spPr>
        <p:txBody>
          <a:bodyPr wrap="square">
            <a:spAutoFit/>
          </a:bodyPr>
          <a:lstStyle/>
          <a:p>
            <a:pPr algn="ctr"/>
            <a:r>
              <a:rPr lang="en-US" sz="2400" b="1" dirty="0">
                <a:ln w="18415" cmpd="sng">
                  <a:solidFill>
                    <a:srgbClr val="FFFFFF"/>
                  </a:solidFill>
                  <a:prstDash val="solid"/>
                </a:ln>
                <a:solidFill>
                  <a:schemeClr val="accent1"/>
                </a:solidFill>
                <a:effectLst>
                  <a:outerShdw blurRad="63500" dir="3600000" algn="tl" rotWithShape="0">
                    <a:srgbClr val="000000">
                      <a:alpha val="70000"/>
                    </a:srgbClr>
                  </a:outerShdw>
                </a:effectLst>
                <a:latin typeface="+mj-lt"/>
              </a:rPr>
              <a:t>GADOE </a:t>
            </a:r>
            <a:r>
              <a:rPr lang="en-US" sz="2400" b="1" dirty="0" smtClean="0">
                <a:ln w="18415" cmpd="sng">
                  <a:solidFill>
                    <a:srgbClr val="FFFFFF"/>
                  </a:solidFill>
                  <a:prstDash val="solid"/>
                </a:ln>
                <a:solidFill>
                  <a:schemeClr val="accent1"/>
                </a:solidFill>
                <a:effectLst>
                  <a:outerShdw blurRad="63500" dir="3600000" algn="tl" rotWithShape="0">
                    <a:srgbClr val="000000">
                      <a:alpha val="70000"/>
                    </a:srgbClr>
                  </a:outerShdw>
                </a:effectLst>
                <a:latin typeface="+mj-lt"/>
              </a:rPr>
              <a:t>Assessment and Instructional </a:t>
            </a:r>
            <a:r>
              <a:rPr lang="en-US" sz="2400" b="1" dirty="0">
                <a:ln w="18415" cmpd="sng">
                  <a:solidFill>
                    <a:srgbClr val="FFFFFF"/>
                  </a:solidFill>
                  <a:prstDash val="solid"/>
                </a:ln>
                <a:solidFill>
                  <a:schemeClr val="accent1"/>
                </a:solidFill>
                <a:effectLst>
                  <a:outerShdw blurRad="63500" dir="3600000" algn="tl" rotWithShape="0">
                    <a:srgbClr val="000000">
                      <a:alpha val="70000"/>
                    </a:srgbClr>
                  </a:outerShdw>
                </a:effectLst>
                <a:latin typeface="+mj-lt"/>
              </a:rPr>
              <a:t>Support Sites</a:t>
            </a:r>
          </a:p>
        </p:txBody>
      </p:sp>
    </p:spTree>
    <p:extLst>
      <p:ext uri="{BB962C8B-B14F-4D97-AF65-F5344CB8AC3E}">
        <p14:creationId xmlns:p14="http://schemas.microsoft.com/office/powerpoint/2010/main" val="16624856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43000"/>
            <a:ext cx="8077200" cy="5486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457200" y="317212"/>
            <a:ext cx="8229600" cy="584775"/>
          </a:xfrm>
          <a:prstGeom prst="rect">
            <a:avLst/>
          </a:prstGeom>
          <a:noFill/>
        </p:spPr>
        <p:txBody>
          <a:bodyPr wrap="square" rtlCol="0">
            <a:spAutoFit/>
          </a:bodyPr>
          <a:lstStyle/>
          <a:p>
            <a:pPr algn="ctr"/>
            <a:r>
              <a:rPr lang="en-US" sz="3200" b="1" dirty="0" smtClean="0">
                <a:ln w="18415" cmpd="sng">
                  <a:solidFill>
                    <a:srgbClr val="FFFFFF"/>
                  </a:solidFill>
                  <a:prstDash val="solid"/>
                </a:ln>
                <a:solidFill>
                  <a:schemeClr val="accent1"/>
                </a:solidFill>
                <a:effectLst>
                  <a:outerShdw blurRad="38100" dist="38100" dir="2700000" algn="tl">
                    <a:srgbClr val="000000">
                      <a:alpha val="43137"/>
                    </a:srgbClr>
                  </a:outerShdw>
                </a:effectLst>
                <a:latin typeface="+mj-lt"/>
              </a:rPr>
              <a:t>GADOE Instructional Support Sites</a:t>
            </a:r>
            <a:endParaRPr lang="en-US" sz="3200" b="1" dirty="0">
              <a:ln w="18415" cmpd="sng">
                <a:solidFill>
                  <a:srgbClr val="FFFFFF"/>
                </a:solidFill>
                <a:prstDash val="solid"/>
              </a:ln>
              <a:solidFill>
                <a:schemeClr val="accent1"/>
              </a:solidFill>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23167806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685800"/>
            <a:ext cx="8153400" cy="563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4800600" y="6324600"/>
            <a:ext cx="2057400" cy="369332"/>
          </a:xfrm>
          <a:prstGeom prst="rect">
            <a:avLst/>
          </a:prstGeom>
          <a:noFill/>
        </p:spPr>
        <p:txBody>
          <a:bodyPr wrap="square" rtlCol="0">
            <a:spAutoFit/>
          </a:bodyPr>
          <a:lstStyle/>
          <a:p>
            <a:r>
              <a:rPr lang="en-US" dirty="0" smtClean="0"/>
              <a:t>Next: </a:t>
            </a:r>
            <a:r>
              <a:rPr lang="en-US" dirty="0" err="1" smtClean="0"/>
              <a:t>Becca</a:t>
            </a:r>
            <a:r>
              <a:rPr lang="en-US" dirty="0" smtClean="0"/>
              <a:t> Wing</a:t>
            </a:r>
            <a:endParaRPr lang="en-US" dirty="0"/>
          </a:p>
        </p:txBody>
      </p:sp>
      <p:sp>
        <p:nvSpPr>
          <p:cNvPr id="3" name="Rectangle 2"/>
          <p:cNvSpPr/>
          <p:nvPr/>
        </p:nvSpPr>
        <p:spPr>
          <a:xfrm>
            <a:off x="457200" y="101025"/>
            <a:ext cx="8153400" cy="584775"/>
          </a:xfrm>
          <a:prstGeom prst="rect">
            <a:avLst/>
          </a:prstGeom>
        </p:spPr>
        <p:txBody>
          <a:bodyPr wrap="square">
            <a:spAutoFit/>
          </a:bodyPr>
          <a:lstStyle/>
          <a:p>
            <a:pPr algn="ctr"/>
            <a:r>
              <a:rPr lang="en-US" sz="3200" b="1" dirty="0" smtClean="0">
                <a:ln w="18415" cmpd="sng">
                  <a:solidFill>
                    <a:srgbClr val="FFFFFF"/>
                  </a:solidFill>
                  <a:prstDash val="solid"/>
                </a:ln>
                <a:solidFill>
                  <a:schemeClr val="accent1"/>
                </a:solidFill>
                <a:effectLst>
                  <a:outerShdw blurRad="63500" dir="3600000" algn="tl" rotWithShape="0">
                    <a:srgbClr val="000000">
                      <a:alpha val="70000"/>
                    </a:srgbClr>
                  </a:outerShdw>
                </a:effectLst>
                <a:latin typeface="+mj-lt"/>
              </a:rPr>
              <a:t>External </a:t>
            </a:r>
            <a:r>
              <a:rPr lang="en-US" sz="3200" b="1" dirty="0">
                <a:ln w="18415" cmpd="sng">
                  <a:solidFill>
                    <a:srgbClr val="FFFFFF"/>
                  </a:solidFill>
                  <a:prstDash val="solid"/>
                </a:ln>
                <a:solidFill>
                  <a:schemeClr val="accent1"/>
                </a:solidFill>
                <a:effectLst>
                  <a:outerShdw blurRad="63500" dir="3600000" algn="tl" rotWithShape="0">
                    <a:srgbClr val="000000">
                      <a:alpha val="70000"/>
                    </a:srgbClr>
                  </a:outerShdw>
                </a:effectLst>
                <a:latin typeface="+mj-lt"/>
              </a:rPr>
              <a:t>Instructional Support Sites</a:t>
            </a:r>
          </a:p>
        </p:txBody>
      </p:sp>
    </p:spTree>
    <p:extLst>
      <p:ext uri="{BB962C8B-B14F-4D97-AF65-F5344CB8AC3E}">
        <p14:creationId xmlns:p14="http://schemas.microsoft.com/office/powerpoint/2010/main" val="27851690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211762"/>
          </a:xfrm>
        </p:spPr>
        <p:txBody>
          <a:bodyPr>
            <a:normAutofit fontScale="90000"/>
          </a:bodyPr>
          <a:lstStyle/>
          <a:p>
            <a:r>
              <a:rPr lang="en-US" dirty="0" smtClean="0"/>
              <a:t>Ms. </a:t>
            </a:r>
            <a:r>
              <a:rPr lang="en-US" dirty="0" err="1" smtClean="0"/>
              <a:t>Becca</a:t>
            </a:r>
            <a:r>
              <a:rPr lang="en-US" dirty="0" smtClean="0"/>
              <a:t> Wing</a:t>
            </a:r>
            <a:br>
              <a:rPr lang="en-US" dirty="0" smtClean="0"/>
            </a:br>
            <a:r>
              <a:rPr lang="en-US" dirty="0" smtClean="0"/>
              <a:t>Math Teacher</a:t>
            </a:r>
            <a:br>
              <a:rPr lang="en-US" dirty="0" smtClean="0"/>
            </a:br>
            <a:r>
              <a:rPr lang="en-US" b="0" dirty="0">
                <a:effectLst/>
              </a:rPr>
              <a:t>Charles R Drew High School</a:t>
            </a:r>
            <a:br>
              <a:rPr lang="en-US" b="0" dirty="0">
                <a:effectLst/>
              </a:rPr>
            </a:br>
            <a:r>
              <a:rPr lang="en-US" b="0" dirty="0" smtClean="0">
                <a:effectLst/>
                <a:hlinkClick r:id="rId2"/>
              </a:rPr>
              <a:t>rebecca.wing@clayton.k12.ga.us</a:t>
            </a:r>
            <a:r>
              <a:rPr lang="en-US" b="0" dirty="0" smtClean="0">
                <a:effectLst/>
              </a:rPr>
              <a:t/>
            </a:r>
            <a:br>
              <a:rPr lang="en-US" b="0" dirty="0" smtClean="0">
                <a:effectLst/>
              </a:rPr>
            </a:br>
            <a:r>
              <a:rPr lang="en-US" b="0" dirty="0">
                <a:effectLst/>
              </a:rPr>
              <a:t/>
            </a:r>
            <a:br>
              <a:rPr lang="en-US" b="0" dirty="0">
                <a:effectLst/>
              </a:rPr>
            </a:br>
            <a:r>
              <a:rPr lang="en-US" b="0" dirty="0" smtClean="0">
                <a:effectLst/>
              </a:rPr>
              <a:t>Overview of Changes Within the Frameworks</a:t>
            </a:r>
            <a:r>
              <a:rPr lang="en-US" b="0" dirty="0">
                <a:effectLst/>
              </a:rPr>
              <a:t/>
            </a:r>
            <a:br>
              <a:rPr lang="en-US" b="0" dirty="0">
                <a:effectLst/>
              </a:rPr>
            </a:br>
            <a:endParaRPr lang="en-US" dirty="0"/>
          </a:p>
        </p:txBody>
      </p:sp>
    </p:spTree>
    <p:extLst>
      <p:ext uri="{BB962C8B-B14F-4D97-AF65-F5344CB8AC3E}">
        <p14:creationId xmlns:p14="http://schemas.microsoft.com/office/powerpoint/2010/main" val="20116493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524000"/>
          </a:xfrm>
        </p:spPr>
        <p:txBody>
          <a:bodyPr>
            <a:normAutofit fontScale="90000"/>
          </a:bodyPr>
          <a:lstStyle/>
          <a:p>
            <a:r>
              <a:rPr lang="en-US" dirty="0" smtClean="0"/>
              <a:t>Resource Revision Team’s Tasks</a:t>
            </a:r>
            <a:br>
              <a:rPr lang="en-US" dirty="0" smtClean="0"/>
            </a:br>
            <a:r>
              <a:rPr lang="en-US" sz="2700" dirty="0" smtClean="0"/>
              <a:t>Jennifer Greer</a:t>
            </a:r>
            <a:br>
              <a:rPr lang="en-US" sz="2700" dirty="0" smtClean="0"/>
            </a:br>
            <a:r>
              <a:rPr lang="en-US" sz="2700" dirty="0" smtClean="0"/>
              <a:t>Floyd County Schools</a:t>
            </a:r>
            <a:br>
              <a:rPr lang="en-US" sz="2700" dirty="0" smtClean="0"/>
            </a:br>
            <a:r>
              <a:rPr lang="en-US" sz="2700" dirty="0" smtClean="0"/>
              <a:t>jgreer@floydboe.net</a:t>
            </a:r>
            <a:r>
              <a:rPr lang="en-US" dirty="0"/>
              <a:t/>
            </a:r>
            <a:br>
              <a:rPr lang="en-US" dirty="0"/>
            </a:br>
            <a:endParaRPr lang="en-US" dirty="0"/>
          </a:p>
        </p:txBody>
      </p:sp>
      <p:sp>
        <p:nvSpPr>
          <p:cNvPr id="3" name="Content Placeholder 2"/>
          <p:cNvSpPr>
            <a:spLocks noGrp="1"/>
          </p:cNvSpPr>
          <p:nvPr>
            <p:ph idx="1"/>
          </p:nvPr>
        </p:nvSpPr>
        <p:spPr>
          <a:xfrm>
            <a:off x="457200" y="2057400"/>
            <a:ext cx="8229600" cy="4251960"/>
          </a:xfrm>
        </p:spPr>
        <p:txBody>
          <a:bodyPr>
            <a:normAutofit/>
          </a:bodyPr>
          <a:lstStyle/>
          <a:p>
            <a:pPr lvl="0"/>
            <a:r>
              <a:rPr lang="en-US" sz="3200" dirty="0" smtClean="0"/>
              <a:t>Evaluating </a:t>
            </a:r>
            <a:r>
              <a:rPr lang="en-US" sz="3200" dirty="0"/>
              <a:t>newly submitted tasks</a:t>
            </a:r>
          </a:p>
          <a:p>
            <a:pPr lvl="0"/>
            <a:r>
              <a:rPr lang="en-US" sz="3200" dirty="0" smtClean="0"/>
              <a:t>Assessing </a:t>
            </a:r>
            <a:r>
              <a:rPr lang="en-US" sz="3200" dirty="0"/>
              <a:t>the need for additional tasks</a:t>
            </a:r>
          </a:p>
          <a:p>
            <a:pPr lvl="0"/>
            <a:r>
              <a:rPr lang="en-US" sz="3200" dirty="0" smtClean="0"/>
              <a:t>Assessing </a:t>
            </a:r>
            <a:r>
              <a:rPr lang="en-US" sz="3200" dirty="0"/>
              <a:t>the order of current units and tasks</a:t>
            </a:r>
          </a:p>
          <a:p>
            <a:pPr lvl="0"/>
            <a:r>
              <a:rPr lang="en-US" sz="3200" dirty="0" smtClean="0"/>
              <a:t>Editing </a:t>
            </a:r>
            <a:r>
              <a:rPr lang="en-US" sz="3200" dirty="0"/>
              <a:t>of current units and tasks</a:t>
            </a:r>
          </a:p>
          <a:p>
            <a:pPr lvl="0"/>
            <a:r>
              <a:rPr lang="en-US" sz="3200" dirty="0" smtClean="0"/>
              <a:t>Creating </a:t>
            </a:r>
            <a:r>
              <a:rPr lang="en-US" sz="3200" dirty="0"/>
              <a:t>additional tasks to address gaps, if necessary</a:t>
            </a:r>
          </a:p>
          <a:p>
            <a:pPr marL="137160" indent="0">
              <a:buNone/>
            </a:pPr>
            <a:endParaRPr lang="en-US" dirty="0"/>
          </a:p>
        </p:txBody>
      </p:sp>
    </p:spTree>
    <p:extLst>
      <p:ext uri="{BB962C8B-B14F-4D97-AF65-F5344CB8AC3E}">
        <p14:creationId xmlns:p14="http://schemas.microsoft.com/office/powerpoint/2010/main" val="37127307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Updates to Unit Frameworks</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1189703"/>
            <a:ext cx="5395965" cy="5504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Arrow Connector 3"/>
          <p:cNvCxnSpPr/>
          <p:nvPr/>
        </p:nvCxnSpPr>
        <p:spPr>
          <a:xfrm flipV="1">
            <a:off x="838200" y="2895600"/>
            <a:ext cx="2514600" cy="304800"/>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845574" y="3200400"/>
            <a:ext cx="2507226" cy="381000"/>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845574" y="3200400"/>
            <a:ext cx="2507226" cy="2743200"/>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9536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0" presetClass="exit" presetSubtype="0" fill="hold" nodeType="withEffect">
                                  <p:stCondLst>
                                    <p:cond delay="0"/>
                                  </p:stCondLst>
                                  <p:childTnLst>
                                    <p:animEffect transition="out" filter="fade">
                                      <p:cBhvr>
                                        <p:cTn id="8" dur="500"/>
                                        <p:tgtEl>
                                          <p:spTgt spid="4"/>
                                        </p:tgtEl>
                                      </p:cBhvr>
                                    </p:animEffect>
                                    <p:set>
                                      <p:cBhvr>
                                        <p:cTn id="9" dur="1" fill="hold">
                                          <p:stCondLst>
                                            <p:cond delay="499"/>
                                          </p:stCondLst>
                                        </p:cTn>
                                        <p:tgtEl>
                                          <p:spTgt spid="4"/>
                                        </p:tgtEl>
                                        <p:attrNameLst>
                                          <p:attrName>style.visibility</p:attrName>
                                        </p:attrNameLst>
                                      </p:cBhvr>
                                      <p:to>
                                        <p:strVal val="hidden"/>
                                      </p:to>
                                    </p:set>
                                  </p:childTnLst>
                                </p:cTn>
                              </p:par>
                              <p:par>
                                <p:cTn id="10" presetID="1"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childTnLst>
                                </p:cTn>
                              </p:par>
                              <p:par>
                                <p:cTn id="12" presetID="10" presetClass="exit" presetSubtype="0" fill="hold" nodeType="withEffect">
                                  <p:stCondLst>
                                    <p:cond delay="0"/>
                                  </p:stCondLst>
                                  <p:childTnLst>
                                    <p:animEffect transition="out" filter="fade">
                                      <p:cBhvr>
                                        <p:cTn id="13" dur="500"/>
                                        <p:tgtEl>
                                          <p:spTgt spid="6"/>
                                        </p:tgtEl>
                                      </p:cBhvr>
                                    </p:animEffect>
                                    <p:set>
                                      <p:cBhvr>
                                        <p:cTn id="14" dur="1" fill="hold">
                                          <p:stCondLst>
                                            <p:cond delay="499"/>
                                          </p:stCondLst>
                                        </p:cTn>
                                        <p:tgtEl>
                                          <p:spTgt spid="6"/>
                                        </p:tgtEl>
                                        <p:attrNameLst>
                                          <p:attrName>style.visibility</p:attrName>
                                        </p:attrNameLst>
                                      </p:cBhvr>
                                      <p:to>
                                        <p:strVal val="hidden"/>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0" presetClass="exit" presetSubtype="0" fill="hold" nodeType="withEffect">
                                  <p:stCondLst>
                                    <p:cond delay="0"/>
                                  </p:stCondLst>
                                  <p:childTnLst>
                                    <p:animEffect transition="out" filter="fade">
                                      <p:cBhvr>
                                        <p:cTn id="18" dur="500"/>
                                        <p:tgtEl>
                                          <p:spTgt spid="8"/>
                                        </p:tgtEl>
                                      </p:cBhvr>
                                    </p:animEffect>
                                    <p:set>
                                      <p:cBhvr>
                                        <p:cTn id="19"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133600" cy="1143000"/>
          </a:xfrm>
        </p:spPr>
        <p:txBody>
          <a:bodyPr>
            <a:normAutofit fontScale="90000"/>
          </a:bodyPr>
          <a:lstStyle/>
          <a:p>
            <a:r>
              <a:rPr lang="en-US" dirty="0" smtClean="0"/>
              <a:t>Task Table</a:t>
            </a:r>
            <a:endParaRPr lang="en-US" dirty="0"/>
          </a:p>
        </p:txBody>
      </p:sp>
      <p:sp>
        <p:nvSpPr>
          <p:cNvPr id="3" name="Content Placeholder 2"/>
          <p:cNvSpPr>
            <a:spLocks noGrp="1"/>
          </p:cNvSpPr>
          <p:nvPr>
            <p:ph idx="1"/>
          </p:nvPr>
        </p:nvSpPr>
        <p:spPr>
          <a:xfrm>
            <a:off x="457200" y="1600200"/>
            <a:ext cx="2286000" cy="4525963"/>
          </a:xfrm>
        </p:spPr>
        <p:txBody>
          <a:bodyPr>
            <a:normAutofit fontScale="92500" lnSpcReduction="20000"/>
          </a:bodyPr>
          <a:lstStyle/>
          <a:p>
            <a:r>
              <a:rPr lang="en-US" dirty="0" smtClean="0"/>
              <a:t>Outlines the tasks by type, content and standard.</a:t>
            </a:r>
          </a:p>
          <a:p>
            <a:r>
              <a:rPr lang="en-US" dirty="0" smtClean="0"/>
              <a:t>Provides suggested times</a:t>
            </a:r>
          </a:p>
          <a:p>
            <a:r>
              <a:rPr lang="en-US" dirty="0" smtClean="0"/>
              <a:t>Hyperlinks to PDFs and Word Docs</a:t>
            </a:r>
            <a:endParaRPr lang="en-US"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10020"/>
          <a:stretch/>
        </p:blipFill>
        <p:spPr bwMode="auto">
          <a:xfrm>
            <a:off x="2590800" y="228600"/>
            <a:ext cx="6216881" cy="632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flipV="1">
            <a:off x="2286000" y="1371600"/>
            <a:ext cx="2895600" cy="914400"/>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1828800" y="3924300"/>
            <a:ext cx="1143000" cy="457200"/>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714500" y="5943600"/>
            <a:ext cx="1485900" cy="381000"/>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1044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0" presetClass="exit" presetSubtype="0" fill="hold" nodeType="withEffect">
                                  <p:stCondLst>
                                    <p:cond delay="0"/>
                                  </p:stCondLst>
                                  <p:childTnLst>
                                    <p:animEffect transition="out" filter="fade">
                                      <p:cBhvr>
                                        <p:cTn id="14" dur="500"/>
                                        <p:tgtEl>
                                          <p:spTgt spid="5"/>
                                        </p:tgtEl>
                                      </p:cBhvr>
                                    </p:animEffect>
                                    <p:set>
                                      <p:cBhvr>
                                        <p:cTn id="15" dur="1" fill="hold">
                                          <p:stCondLst>
                                            <p:cond delay="499"/>
                                          </p:stCondLst>
                                        </p:cTn>
                                        <p:tgtEl>
                                          <p:spTgt spid="5"/>
                                        </p:tgtEl>
                                        <p:attrNameLst>
                                          <p:attrName>style.visibility</p:attrName>
                                        </p:attrNameLst>
                                      </p:cBhvr>
                                      <p:to>
                                        <p:strVal val="hidden"/>
                                      </p:to>
                                    </p:set>
                                  </p:childTnLst>
                                </p:cTn>
                              </p:par>
                              <p:par>
                                <p:cTn id="16" presetID="1"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childTnLst>
                                </p:cTn>
                              </p:par>
                              <p:par>
                                <p:cTn id="24" presetID="10" presetClass="exit" presetSubtype="0" fill="hold" nodeType="withEffect">
                                  <p:stCondLst>
                                    <p:cond delay="0"/>
                                  </p:stCondLst>
                                  <p:childTnLst>
                                    <p:animEffect transition="out" filter="fade">
                                      <p:cBhvr>
                                        <p:cTn id="25" dur="500"/>
                                        <p:tgtEl>
                                          <p:spTgt spid="7"/>
                                        </p:tgtEl>
                                      </p:cBhvr>
                                    </p:animEffect>
                                    <p:set>
                                      <p:cBhvr>
                                        <p:cTn id="26"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Tasks	</a:t>
            </a:r>
            <a:endParaRPr lang="en-US" dirty="0"/>
          </a:p>
        </p:txBody>
      </p:sp>
      <p:sp>
        <p:nvSpPr>
          <p:cNvPr id="3" name="TextBox 2"/>
          <p:cNvSpPr txBox="1"/>
          <p:nvPr/>
        </p:nvSpPr>
        <p:spPr>
          <a:xfrm>
            <a:off x="990600" y="1447800"/>
            <a:ext cx="7391400" cy="4093428"/>
          </a:xfrm>
          <a:prstGeom prst="rect">
            <a:avLst/>
          </a:prstGeom>
          <a:noFill/>
        </p:spPr>
        <p:txBody>
          <a:bodyPr wrap="square" rtlCol="0">
            <a:spAutoFit/>
          </a:bodyPr>
          <a:lstStyle/>
          <a:p>
            <a:pPr>
              <a:buFontTx/>
              <a:buChar char="-"/>
            </a:pPr>
            <a:r>
              <a:rPr lang="en-US" dirty="0" smtClean="0"/>
              <a:t> </a:t>
            </a:r>
            <a:r>
              <a:rPr lang="en-US" sz="2000" dirty="0" smtClean="0">
                <a:solidFill>
                  <a:schemeClr val="bg1"/>
                </a:solidFill>
              </a:rPr>
              <a:t>Give teachers resources to structure Problem-Based-Learning</a:t>
            </a:r>
          </a:p>
          <a:p>
            <a:pPr>
              <a:buFontTx/>
              <a:buChar char="-"/>
            </a:pPr>
            <a:endParaRPr lang="en-US" sz="2000" dirty="0" smtClean="0">
              <a:solidFill>
                <a:schemeClr val="bg1"/>
              </a:solidFill>
            </a:endParaRPr>
          </a:p>
          <a:p>
            <a:pPr>
              <a:buFontTx/>
              <a:buChar char="-"/>
            </a:pPr>
            <a:r>
              <a:rPr lang="en-US" sz="2000" dirty="0" smtClean="0">
                <a:solidFill>
                  <a:schemeClr val="bg1"/>
                </a:solidFill>
              </a:rPr>
              <a:t> Check out </a:t>
            </a:r>
            <a:r>
              <a:rPr lang="en-US" sz="2000" b="1" dirty="0" smtClean="0">
                <a:solidFill>
                  <a:schemeClr val="bg1"/>
                </a:solidFill>
              </a:rPr>
              <a:t>Dan Meyer, Robert </a:t>
            </a:r>
            <a:r>
              <a:rPr lang="en-US" sz="2000" b="1" dirty="0" err="1" smtClean="0">
                <a:solidFill>
                  <a:schemeClr val="bg1"/>
                </a:solidFill>
              </a:rPr>
              <a:t>Kaplinksy’s</a:t>
            </a:r>
            <a:r>
              <a:rPr lang="en-US" sz="2000" b="1" dirty="0" smtClean="0">
                <a:solidFill>
                  <a:schemeClr val="bg1"/>
                </a:solidFill>
              </a:rPr>
              <a:t> </a:t>
            </a:r>
            <a:r>
              <a:rPr lang="en-US" sz="2000" dirty="0" smtClean="0">
                <a:solidFill>
                  <a:schemeClr val="bg1"/>
                </a:solidFill>
              </a:rPr>
              <a:t>websites under Internet Resources in Comprehensive Course Overview</a:t>
            </a:r>
          </a:p>
          <a:p>
            <a:pPr>
              <a:buFontTx/>
              <a:buChar char="-"/>
            </a:pPr>
            <a:endParaRPr lang="en-US" sz="2000" dirty="0" smtClean="0">
              <a:solidFill>
                <a:schemeClr val="bg1"/>
              </a:solidFill>
            </a:endParaRPr>
          </a:p>
          <a:p>
            <a:pPr>
              <a:buFontTx/>
              <a:buChar char="-"/>
            </a:pPr>
            <a:r>
              <a:rPr lang="en-US" sz="2000" dirty="0" smtClean="0">
                <a:solidFill>
                  <a:schemeClr val="bg1"/>
                </a:solidFill>
              </a:rPr>
              <a:t> Teachers do not have to use all tasks in a given unit, but find those that they think will best aid their students in mastering the standards</a:t>
            </a:r>
          </a:p>
          <a:p>
            <a:pPr>
              <a:buFontTx/>
              <a:buChar char="-"/>
            </a:pPr>
            <a:endParaRPr lang="en-US" sz="2000" dirty="0" smtClean="0">
              <a:solidFill>
                <a:schemeClr val="bg1"/>
              </a:solidFill>
            </a:endParaRPr>
          </a:p>
          <a:p>
            <a:r>
              <a:rPr lang="en-US" sz="2000" dirty="0" smtClean="0">
                <a:solidFill>
                  <a:schemeClr val="bg1"/>
                </a:solidFill>
              </a:rPr>
              <a:t>	 Dan Meyer </a:t>
            </a:r>
            <a:r>
              <a:rPr lang="en-US" sz="2000" dirty="0">
                <a:hlinkClick r:id="rId2"/>
              </a:rPr>
              <a:t>http://blog.mrmeyer.com/?</a:t>
            </a:r>
            <a:r>
              <a:rPr lang="en-US" sz="2000" dirty="0" smtClean="0">
                <a:hlinkClick r:id="rId2"/>
              </a:rPr>
              <a:t>p=10285</a:t>
            </a:r>
            <a:endParaRPr lang="en-US" sz="2000" dirty="0">
              <a:solidFill>
                <a:schemeClr val="bg1"/>
              </a:solidFill>
            </a:endParaRPr>
          </a:p>
          <a:p>
            <a:endParaRPr lang="en-US" sz="2000" dirty="0" smtClean="0">
              <a:solidFill>
                <a:schemeClr val="bg1"/>
              </a:solidFill>
            </a:endParaRPr>
          </a:p>
          <a:p>
            <a:endParaRPr lang="en-US" sz="2000" dirty="0" smtClean="0">
              <a:solidFill>
                <a:schemeClr val="bg1"/>
              </a:solidFill>
            </a:endParaRPr>
          </a:p>
          <a:p>
            <a:r>
              <a:rPr lang="en-US" sz="2000" dirty="0" smtClean="0">
                <a:solidFill>
                  <a:schemeClr val="bg1"/>
                </a:solidFill>
              </a:rPr>
              <a:t>	Robert </a:t>
            </a:r>
            <a:r>
              <a:rPr lang="en-US" sz="2000" dirty="0" err="1" smtClean="0">
                <a:solidFill>
                  <a:schemeClr val="bg1"/>
                </a:solidFill>
              </a:rPr>
              <a:t>Kaplinsky</a:t>
            </a:r>
            <a:r>
              <a:rPr lang="en-US" sz="2000" dirty="0" smtClean="0">
                <a:solidFill>
                  <a:schemeClr val="bg1"/>
                </a:solidFill>
              </a:rPr>
              <a:t> </a:t>
            </a:r>
            <a:r>
              <a:rPr lang="en-US" sz="2000" dirty="0">
                <a:hlinkClick r:id="rId3"/>
              </a:rPr>
              <a:t>http://robertkaplinsky.com/</a:t>
            </a:r>
            <a:endParaRPr lang="en-US" sz="2000" dirty="0" smtClean="0"/>
          </a:p>
        </p:txBody>
      </p:sp>
      <p:sp>
        <p:nvSpPr>
          <p:cNvPr id="4" name="AutoShape 2" descr="data:image/jpeg;base64,/9j/4AAQSkZJRgABAQAAAQABAAD/2wCEAAMCAgMCAgMDAwMEAwMEBQgFDQQEBQoHBwYIDAoMDAsKCwsNDg4QDQ4RDgsLEBYQERMUFRUVDA4XGBYUDBIUFRQBAwQEBgUGCgYGChIODAwQDhEPDg4QEA8RDA8TEBAPEA8QDg8QDhAODw0ODwwPDA4PDwwPDQ0NDQ8MDQwPDQ8MDv/AABEIACwALAMBEQACEQEDEQH/xAAbAAEBAAMAAwAAAAAAAAAAAAAIBwQFBgIDCf/EADYQAAEDAgQEAwYDCQAAAAAAAAECAwQFEQAGEiEHEzFRImFxCBRBgZHBMrHwFiMzNEJEgqHC/8QAGwEAAgIDAQAAAAAAAAAAAAAAAwQCBQABBgf/xAAuEQABAwEFBwMEAwAAAAAAAAABAAIDEQQSITFhEyJBUXGB8AXB0TIzseEjkaH/2gAMAwEAAhEDEQA/APqPpB2xixH7PUtMHM9UdceDLTT61l1TrelACVXJK7WA89h9MV87auRRkhLn/wBsrPmcavLhcHMuIlUyO4to1uoQTI94IOnW0nwISm4JBJXewJA6YjdiZ914GmCNFZp5vtMJ1pgus9nP2nK5mSssZF4kwpcDOT3McamvQGWGpqQSrl20oSFpT0031JG9lg304MO9GQW9clkkMsRAlYWnUZpFOKfBcAbdG4/t2uw7YHQISzJbZXytW5DYH42j+Q29MEdRTak0nxEeZxZpZGrjtTZUqi8QHm2i+0mmzfAAyvV+6WNNyoK3va1tvhcgYWe3fB6IrQTQAVJQ/wCAdVay/lujQZ0B5kvstAykJJCNSQQVXAG5v0VfuN8c5PE1znSE8SvRLDKWMZGG8Bj4PdavNlRZzZxU4eri06SjRmOErmqAC0oDoVe3TdIV0J+I64as0Aiqa5hI+rzmWK7dNQfP85VwqmKh0BYQWneaVgFXuO29gd97epNt+2H6riVn1ALbdQkl3woA/gsW+VicbkzRm0okmna2LJKI/cSqgpVdr9NIKW5aVNlZiB073sQR1sR069L4VlzpzTEUmzc14H0kFFuh0xUN2DRU1GO03ClPtl11peymyQm4DbhA2OxTYW72xRbNu0IcvQIJnSQhzOWmH9kecF45DoX7QZppAdUyRRGlvalR3ikq5mhAUANSSpAXYkDa/Q4NCzeNMvPOyS9WtJiYI3DeIIzyqKVwqDhXj3SBpsJqSHnkpCgkgfyz9vopX2+2HrtVxNQvKZS0Siy4oaLtjpH6+e5wUtBzUmuolGdvrh5ARw4jZghR82VUiOzKWytxRKWxq2vtcbH6372NrxNnkkdujDmoukDUdapkipxK05VuZ7tIqIXJu2lPJeUo3GkKBFxqAt129MIWiymGQh7agndOnyOIXU2K0bWIOgdQgAOHIjT8Fb7hnkyq5Brk6TUUuuuVRpDi0FamyjRq0k6eg8ahp++H2+nSbK/dpyGmupNFT222smeGh14jN3AnkNBTNVl+qcuLIeRHY5SbnUpx4abDz3/XbCLmvYaFtEheNP2shp1pDDNzHJLaTcsOqJ27239cTwRgcFRuKtXqkyY7TIcpcaAw0kr5BIW8tZI0kj+kCxsOu99sX1mjFL57KtmkIN0LlGsoU5ottt867lhyyEgDvc2v0vh29RKKXcR503KmbssUSnVNDC0OtzOWsrCGGjLZYS46EfjQsvFOlVgNKlXSU3A7RILzBWla9Ovb3RrOw3ZMBgO/nwrAnLEaQp3noOt9Jss9Ujtg731wQ48BVc5mCgqh05KxzWZyVBAcjuFKlWB3BHfb8umB7NsmD8QjGUjJT2tcQzl5yJFqUeoCSYyHNTL6lIUD0Isk29PhuMc3aoxC+7jorWzkyNqFdaq+tecKugnw6wbepdH/ACMdJCP429/ZUU31u7L2whrkFxW6tPX540sKhU9tM32gszh9IcBpkKHZQvZsaXAB/k6o+tsL2hgLanl8pmzvLTQK8wll+FFcXupTaVfOwwcZIXNaevDmPpSfMXB3F9r/AOsMtbgEAuz6KPcXsl07MdegSZXOQtEPlhLLhQkJ5zp6fM4kWNJxC3G9wbgV/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data:image/jpeg;base64,/9j/4AAQSkZJRgABAQAAAQABAAD/2wCEAAMCAgMCAgMDAwMEAwMEBQgFDQQEBQoHBwYIDAoMDAsKCwsNDg4QDQ4RDgsLEBYQERMUFRUVDA4XGBYUDBIUFRQBAwQEBgUGCgYGChIODAwQDhEPDg4QEA8RDA8TEBAPEA8QDg8QDhAODw0ODwwPDA4PDwwPDQ0NDQ8MDQwPDQ8MDv/AABEIACwALAMBEQACEQEDEQH/xAAbAAEBAAMAAwAAAAAAAAAAAAAIBwQFBgIDCf/EADYQAAEDAgQEAwYDCQAAAAAAAAECAwQFEQAGEiEHEzFRImFxCBRBgZHBMrHwFiMzNEJEgqHC/8QAGwEAAgIDAQAAAAAAAAAAAAAAAwQCBQABBgf/xAAuEQABAwEFBwMEAwAAAAAAAAABAAIDEQQSITFhEyJBUXGB8AXB0TIzseEjkaH/2gAMAwEAAhEDEQA/APqPpB2xixH7PUtMHM9UdceDLTT61l1TrelACVXJK7WA89h9MV87auRRkhLn/wBsrPmcavLhcHMuIlUyO4to1uoQTI94IOnW0nwISm4JBJXewJA6YjdiZ914GmCNFZp5vtMJ1pgus9nP2nK5mSssZF4kwpcDOT3McamvQGWGpqQSrl20oSFpT0031JG9lg304MO9GQW9clkkMsRAlYWnUZpFOKfBcAbdG4/t2uw7YHQISzJbZXytW5DYH42j+Q29MEdRTak0nxEeZxZpZGrjtTZUqi8QHm2i+0mmzfAAyvV+6WNNyoK3va1tvhcgYWe3fB6IrQTQAVJQ/wCAdVay/lujQZ0B5kvstAykJJCNSQQVXAG5v0VfuN8c5PE1znSE8SvRLDKWMZGG8Bj4PdavNlRZzZxU4eri06SjRmOErmqAC0oDoVe3TdIV0J+I64as0Aiqa5hI+rzmWK7dNQfP85VwqmKh0BYQWneaVgFXuO29gd97epNt+2H6riVn1ALbdQkl3woA/gsW+VicbkzRm0okmna2LJKI/cSqgpVdr9NIKW5aVNlZiB073sQR1sR069L4VlzpzTEUmzc14H0kFFuh0xUN2DRU1GO03ClPtl11peymyQm4DbhA2OxTYW72xRbNu0IcvQIJnSQhzOWmH9kecF45DoX7QZppAdUyRRGlvalR3ikq5mhAUANSSpAXYkDa/Q4NCzeNMvPOyS9WtJiYI3DeIIzyqKVwqDhXj3SBpsJqSHnkpCgkgfyz9vopX2+2HrtVxNQvKZS0Siy4oaLtjpH6+e5wUtBzUmuolGdvrh5ARw4jZghR82VUiOzKWytxRKWxq2vtcbH6372NrxNnkkdujDmoukDUdapkipxK05VuZ7tIqIXJu2lPJeUo3GkKBFxqAt129MIWiymGQh7agndOnyOIXU2K0bWIOgdQgAOHIjT8Fb7hnkyq5Brk6TUUuuuVRpDi0FamyjRq0k6eg8ahp++H2+nSbK/dpyGmupNFT222smeGh14jN3AnkNBTNVl+qcuLIeRHY5SbnUpx4abDz3/XbCLmvYaFtEheNP2shp1pDDNzHJLaTcsOqJ27239cTwRgcFRuKtXqkyY7TIcpcaAw0kr5BIW8tZI0kj+kCxsOu99sX1mjFL57KtmkIN0LlGsoU5ottt867lhyyEgDvc2v0vh29RKKXcR503KmbssUSnVNDC0OtzOWsrCGGjLZYS46EfjQsvFOlVgNKlXSU3A7RILzBWla9Ovb3RrOw3ZMBgO/nwrAnLEaQp3noOt9Jss9Ujtg731wQ48BVc5mCgqh05KxzWZyVBAcjuFKlWB3BHfb8umB7NsmD8QjGUjJT2tcQzl5yJFqUeoCSYyHNTL6lIUD0Isk29PhuMc3aoxC+7jorWzkyNqFdaq+tecKugnw6wbepdH/ACMdJCP429/ZUU31u7L2whrkFxW6tPX540sKhU9tM32gszh9IcBpkKHZQvZsaXAB/k6o+tsL2hgLanl8pmzvLTQK8wll+FFcXupTaVfOwwcZIXNaevDmPpSfMXB3F9r/AOsMtbgEAuz6KPcXsl07MdegSZXOQtEPlhLLhQkJ5zp6fM4kWNJxC3G9wbgV/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9054" y="3962400"/>
            <a:ext cx="833963" cy="83396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0600" y="4948763"/>
            <a:ext cx="918637" cy="918637"/>
          </a:xfrm>
          <a:prstGeom prst="rect">
            <a:avLst/>
          </a:prstGeom>
        </p:spPr>
      </p:pic>
    </p:spTree>
    <p:extLst>
      <p:ext uri="{BB962C8B-B14F-4D97-AF65-F5344CB8AC3E}">
        <p14:creationId xmlns:p14="http://schemas.microsoft.com/office/powerpoint/2010/main" val="3609433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92762"/>
          </a:xfrm>
        </p:spPr>
        <p:txBody>
          <a:bodyPr>
            <a:normAutofit fontScale="90000"/>
          </a:bodyPr>
          <a:lstStyle/>
          <a:p>
            <a:pPr algn="l"/>
            <a:r>
              <a:rPr lang="en-US" dirty="0" smtClean="0"/>
              <a:t>Task Focus Areas for Units 1-3</a:t>
            </a:r>
            <a:br>
              <a:rPr lang="en-US" dirty="0" smtClean="0"/>
            </a:br>
            <a:r>
              <a:rPr lang="en-US" dirty="0"/>
              <a:t/>
            </a:r>
            <a:br>
              <a:rPr lang="en-US" dirty="0"/>
            </a:br>
            <a:r>
              <a:rPr lang="en-US" sz="2000" b="0" dirty="0" smtClean="0">
                <a:solidFill>
                  <a:schemeClr val="bg1"/>
                </a:solidFill>
                <a:effectLst>
                  <a:outerShdw blurRad="38100" dist="38100" dir="2700000" algn="tl">
                    <a:srgbClr val="000000">
                      <a:alpha val="43137"/>
                    </a:srgbClr>
                  </a:outerShdw>
                </a:effectLst>
              </a:rPr>
              <a:t>Unit </a:t>
            </a:r>
            <a:r>
              <a:rPr lang="en-US" sz="2000" b="0" dirty="0" smtClean="0">
                <a:solidFill>
                  <a:schemeClr val="bg1"/>
                </a:solidFill>
                <a:effectLst>
                  <a:outerShdw blurRad="38100" dist="38100" dir="2700000" algn="tl">
                    <a:srgbClr val="000000">
                      <a:alpha val="43137"/>
                    </a:srgbClr>
                  </a:outerShdw>
                </a:effectLst>
                <a:sym typeface="Wingdings"/>
              </a:rPr>
              <a:t>1 </a:t>
            </a:r>
            <a:r>
              <a:rPr lang="en-US" sz="2000" b="0" dirty="0">
                <a:solidFill>
                  <a:schemeClr val="bg1"/>
                </a:solidFill>
                <a:effectLst>
                  <a:outerShdw blurRad="38100" dist="38100" dir="2700000" algn="tl">
                    <a:srgbClr val="000000">
                      <a:alpha val="43137"/>
                    </a:srgbClr>
                  </a:outerShdw>
                </a:effectLst>
                <a:sym typeface="Wingdings"/>
              </a:rPr>
              <a:t>Tasks primarily address: Unit Conversion, Creating Linear Equations to model scenarios, and Describing </a:t>
            </a:r>
            <a:r>
              <a:rPr lang="en-US" sz="2000" b="0" dirty="0" smtClean="0">
                <a:solidFill>
                  <a:schemeClr val="bg1"/>
                </a:solidFill>
                <a:effectLst>
                  <a:outerShdw blurRad="38100" dist="38100" dir="2700000" algn="tl">
                    <a:srgbClr val="000000">
                      <a:alpha val="43137"/>
                    </a:srgbClr>
                  </a:outerShdw>
                </a:effectLst>
                <a:sym typeface="Wingdings"/>
              </a:rPr>
              <a:t>Patterns</a:t>
            </a:r>
            <a:br>
              <a:rPr lang="en-US" sz="2000" b="0" dirty="0" smtClean="0">
                <a:solidFill>
                  <a:schemeClr val="bg1"/>
                </a:solidFill>
                <a:effectLst>
                  <a:outerShdw blurRad="38100" dist="38100" dir="2700000" algn="tl">
                    <a:srgbClr val="000000">
                      <a:alpha val="43137"/>
                    </a:srgbClr>
                  </a:outerShdw>
                </a:effectLst>
                <a:sym typeface="Wingdings"/>
              </a:rPr>
            </a:br>
            <a:r>
              <a:rPr lang="en-US" sz="2000" b="0" dirty="0">
                <a:solidFill>
                  <a:schemeClr val="bg1"/>
                </a:solidFill>
                <a:effectLst>
                  <a:outerShdw blurRad="38100" dist="38100" dir="2700000" algn="tl">
                    <a:srgbClr val="000000">
                      <a:alpha val="43137"/>
                    </a:srgbClr>
                  </a:outerShdw>
                </a:effectLst>
                <a:sym typeface="Wingdings"/>
              </a:rPr>
              <a:t/>
            </a:r>
            <a:br>
              <a:rPr lang="en-US" sz="2000" b="0" dirty="0">
                <a:solidFill>
                  <a:schemeClr val="bg1"/>
                </a:solidFill>
                <a:effectLst>
                  <a:outerShdw blurRad="38100" dist="38100" dir="2700000" algn="tl">
                    <a:srgbClr val="000000">
                      <a:alpha val="43137"/>
                    </a:srgbClr>
                  </a:outerShdw>
                </a:effectLst>
                <a:sym typeface="Wingdings"/>
              </a:rPr>
            </a:br>
            <a:r>
              <a:rPr lang="en-US" sz="2000" b="0" dirty="0">
                <a:solidFill>
                  <a:schemeClr val="bg1"/>
                </a:solidFill>
                <a:effectLst>
                  <a:outerShdw blurRad="38100" dist="38100" dir="2700000" algn="tl">
                    <a:srgbClr val="000000">
                      <a:alpha val="43137"/>
                    </a:srgbClr>
                  </a:outerShdw>
                </a:effectLst>
              </a:rPr>
              <a:t/>
            </a:r>
            <a:br>
              <a:rPr lang="en-US" sz="2000" b="0" dirty="0">
                <a:solidFill>
                  <a:schemeClr val="bg1"/>
                </a:solidFill>
                <a:effectLst>
                  <a:outerShdw blurRad="38100" dist="38100" dir="2700000" algn="tl">
                    <a:srgbClr val="000000">
                      <a:alpha val="43137"/>
                    </a:srgbClr>
                  </a:outerShdw>
                </a:effectLst>
              </a:rPr>
            </a:br>
            <a:r>
              <a:rPr lang="en-US" sz="2000" b="0" dirty="0" smtClean="0">
                <a:solidFill>
                  <a:schemeClr val="bg1"/>
                </a:solidFill>
                <a:effectLst>
                  <a:outerShdw blurRad="38100" dist="38100" dir="2700000" algn="tl">
                    <a:srgbClr val="000000">
                      <a:alpha val="43137"/>
                    </a:srgbClr>
                  </a:outerShdw>
                </a:effectLst>
              </a:rPr>
              <a:t>Unit 2 </a:t>
            </a:r>
            <a:r>
              <a:rPr lang="en-US" sz="2000" b="0" dirty="0" smtClean="0">
                <a:solidFill>
                  <a:schemeClr val="bg1"/>
                </a:solidFill>
                <a:effectLst>
                  <a:outerShdw blurRad="38100" dist="38100" dir="2700000" algn="tl" rotWithShape="0">
                    <a:srgbClr val="000000">
                      <a:alpha val="43137"/>
                    </a:srgbClr>
                  </a:outerShdw>
                </a:effectLst>
                <a:sym typeface="Wingdings"/>
              </a:rPr>
              <a:t>Tasks </a:t>
            </a:r>
            <a:r>
              <a:rPr lang="en-US" sz="2000" b="0" dirty="0">
                <a:solidFill>
                  <a:schemeClr val="bg1"/>
                </a:solidFill>
                <a:effectLst>
                  <a:outerShdw blurRad="38100" dist="38100" dir="2700000" algn="tl" rotWithShape="0">
                    <a:srgbClr val="000000">
                      <a:alpha val="43137"/>
                    </a:srgbClr>
                  </a:outerShdw>
                </a:effectLst>
                <a:sym typeface="Wingdings"/>
              </a:rPr>
              <a:t>primarily </a:t>
            </a:r>
            <a:r>
              <a:rPr lang="en-US" sz="2000" b="0" dirty="0" smtClean="0">
                <a:solidFill>
                  <a:schemeClr val="bg1"/>
                </a:solidFill>
                <a:effectLst>
                  <a:outerShdw blurRad="38100" dist="38100" dir="2700000" algn="tl" rotWithShape="0">
                    <a:srgbClr val="000000">
                      <a:alpha val="43137"/>
                    </a:srgbClr>
                  </a:outerShdw>
                </a:effectLst>
                <a:sym typeface="Wingdings"/>
              </a:rPr>
              <a:t>address</a:t>
            </a:r>
            <a:r>
              <a:rPr lang="en-US" sz="2400" b="0" dirty="0" smtClean="0">
                <a:solidFill>
                  <a:schemeClr val="bg1"/>
                </a:solidFill>
                <a:effectLst>
                  <a:outerShdw blurRad="38100" dist="38100" dir="2700000" algn="tl" rotWithShape="0">
                    <a:srgbClr val="000000">
                      <a:alpha val="43137"/>
                    </a:srgbClr>
                  </a:outerShdw>
                </a:effectLst>
                <a:sym typeface="Wingdings"/>
              </a:rPr>
              <a:t>: </a:t>
            </a:r>
            <a:r>
              <a:rPr lang="en-US" sz="2000" b="0" dirty="0" smtClean="0">
                <a:solidFill>
                  <a:schemeClr val="bg1"/>
                </a:solidFill>
                <a:effectLst>
                  <a:outerShdw blurRad="38100" dist="38100" dir="2700000" algn="tl" rotWithShape="0">
                    <a:srgbClr val="000000">
                      <a:alpha val="43137"/>
                    </a:srgbClr>
                  </a:outerShdw>
                </a:effectLst>
                <a:sym typeface="Wingdings"/>
              </a:rPr>
              <a:t>Modeling </a:t>
            </a:r>
            <a:r>
              <a:rPr lang="en-US" sz="2000" b="0" dirty="0">
                <a:solidFill>
                  <a:schemeClr val="bg1"/>
                </a:solidFill>
                <a:effectLst>
                  <a:outerShdw blurRad="38100" dist="38100" dir="2700000" algn="tl" rotWithShape="0">
                    <a:srgbClr val="000000">
                      <a:alpha val="43137"/>
                    </a:srgbClr>
                  </a:outerShdw>
                </a:effectLst>
                <a:sym typeface="Wingdings"/>
              </a:rPr>
              <a:t>situations with linear equations and </a:t>
            </a:r>
            <a:r>
              <a:rPr lang="en-US" sz="2000" b="0" dirty="0" smtClean="0">
                <a:solidFill>
                  <a:schemeClr val="bg1"/>
                </a:solidFill>
                <a:effectLst>
                  <a:outerShdw blurRad="38100" dist="38100" dir="2700000" algn="tl" rotWithShape="0">
                    <a:srgbClr val="000000">
                      <a:alpha val="43137"/>
                    </a:srgbClr>
                  </a:outerShdw>
                </a:effectLst>
                <a:sym typeface="Wingdings"/>
              </a:rPr>
              <a:t>inequalities, and Systems </a:t>
            </a:r>
            <a:r>
              <a:rPr lang="en-US" sz="2000" b="0" dirty="0">
                <a:solidFill>
                  <a:schemeClr val="bg1"/>
                </a:solidFill>
                <a:effectLst>
                  <a:outerShdw blurRad="38100" dist="38100" dir="2700000" algn="tl" rotWithShape="0">
                    <a:srgbClr val="000000">
                      <a:alpha val="43137"/>
                    </a:srgbClr>
                  </a:outerShdw>
                </a:effectLst>
                <a:sym typeface="Wingdings"/>
              </a:rPr>
              <a:t>of equations and inequalities</a:t>
            </a:r>
            <a:r>
              <a:rPr lang="en-US" sz="2000" b="0" dirty="0">
                <a:solidFill>
                  <a:schemeClr val="bg1"/>
                </a:solidFill>
                <a:effectLst>
                  <a:outerShdw blurRad="38100" dist="38100" dir="2700000" algn="tl" rotWithShape="0">
                    <a:srgbClr val="000000">
                      <a:alpha val="43137"/>
                    </a:srgbClr>
                  </a:outerShdw>
                </a:effectLst>
              </a:rPr>
              <a:t/>
            </a:r>
            <a:br>
              <a:rPr lang="en-US" sz="2000" b="0" dirty="0">
                <a:solidFill>
                  <a:schemeClr val="bg1"/>
                </a:solidFill>
                <a:effectLst>
                  <a:outerShdw blurRad="38100" dist="38100" dir="2700000" algn="tl" rotWithShape="0">
                    <a:srgbClr val="000000">
                      <a:alpha val="43137"/>
                    </a:srgbClr>
                  </a:outerShdw>
                </a:effectLst>
              </a:rPr>
            </a:br>
            <a:r>
              <a:rPr lang="en-US" sz="2000" b="0" dirty="0" smtClean="0">
                <a:solidFill>
                  <a:schemeClr val="bg1"/>
                </a:solidFill>
                <a:effectLst>
                  <a:outerShdw blurRad="38100" dist="38100" dir="2700000" algn="tl">
                    <a:srgbClr val="000000">
                      <a:alpha val="43137"/>
                    </a:srgbClr>
                  </a:outerShdw>
                </a:effectLst>
              </a:rPr>
              <a:t/>
            </a:r>
            <a:br>
              <a:rPr lang="en-US" sz="2000" b="0" dirty="0" smtClean="0">
                <a:solidFill>
                  <a:schemeClr val="bg1"/>
                </a:solidFill>
                <a:effectLst>
                  <a:outerShdw blurRad="38100" dist="38100" dir="2700000" algn="tl">
                    <a:srgbClr val="000000">
                      <a:alpha val="43137"/>
                    </a:srgbClr>
                  </a:outerShdw>
                </a:effectLst>
              </a:rPr>
            </a:br>
            <a:r>
              <a:rPr lang="en-US" sz="2000" b="0" dirty="0">
                <a:solidFill>
                  <a:schemeClr val="bg1"/>
                </a:solidFill>
                <a:effectLst>
                  <a:outerShdw blurRad="38100" dist="38100" dir="2700000" algn="tl">
                    <a:srgbClr val="000000">
                      <a:alpha val="43137"/>
                    </a:srgbClr>
                  </a:outerShdw>
                </a:effectLst>
              </a:rPr>
              <a:t/>
            </a:r>
            <a:br>
              <a:rPr lang="en-US" sz="2000" b="0" dirty="0">
                <a:solidFill>
                  <a:schemeClr val="bg1"/>
                </a:solidFill>
                <a:effectLst>
                  <a:outerShdw blurRad="38100" dist="38100" dir="2700000" algn="tl">
                    <a:srgbClr val="000000">
                      <a:alpha val="43137"/>
                    </a:srgbClr>
                  </a:outerShdw>
                </a:effectLst>
              </a:rPr>
            </a:br>
            <a:r>
              <a:rPr lang="en-US" sz="2000" b="0" dirty="0">
                <a:solidFill>
                  <a:schemeClr val="bg1"/>
                </a:solidFill>
                <a:effectLst>
                  <a:outerShdw blurRad="38100" dist="38100" dir="2700000" algn="tl">
                    <a:srgbClr val="000000">
                      <a:alpha val="43137"/>
                    </a:srgbClr>
                  </a:outerShdw>
                </a:effectLst>
              </a:rPr>
              <a:t> Unit </a:t>
            </a:r>
            <a:r>
              <a:rPr lang="en-US" sz="2000" b="0" dirty="0" smtClean="0">
                <a:solidFill>
                  <a:schemeClr val="bg1"/>
                </a:solidFill>
                <a:effectLst>
                  <a:outerShdw blurRad="38100" dist="38100" dir="2700000" algn="tl">
                    <a:srgbClr val="000000">
                      <a:alpha val="43137"/>
                    </a:srgbClr>
                  </a:outerShdw>
                </a:effectLst>
                <a:sym typeface="Wingdings"/>
              </a:rPr>
              <a:t>3 Tasks </a:t>
            </a:r>
            <a:r>
              <a:rPr lang="en-US" sz="2000" b="0" dirty="0">
                <a:solidFill>
                  <a:schemeClr val="bg1"/>
                </a:solidFill>
                <a:effectLst>
                  <a:outerShdw blurRad="38100" dist="38100" dir="2700000" algn="tl">
                    <a:srgbClr val="000000">
                      <a:alpha val="43137"/>
                    </a:srgbClr>
                  </a:outerShdw>
                </a:effectLst>
                <a:sym typeface="Wingdings"/>
              </a:rPr>
              <a:t>primarily address:</a:t>
            </a:r>
            <a:br>
              <a:rPr lang="en-US" sz="2000" b="0" dirty="0">
                <a:solidFill>
                  <a:schemeClr val="bg1"/>
                </a:solidFill>
                <a:effectLst>
                  <a:outerShdw blurRad="38100" dist="38100" dir="2700000" algn="tl">
                    <a:srgbClr val="000000">
                      <a:alpha val="43137"/>
                    </a:srgbClr>
                  </a:outerShdw>
                </a:effectLst>
                <a:sym typeface="Wingdings"/>
              </a:rPr>
            </a:br>
            <a:r>
              <a:rPr lang="en-US" sz="2000" b="0" dirty="0">
                <a:solidFill>
                  <a:schemeClr val="bg1"/>
                </a:solidFill>
                <a:effectLst>
                  <a:outerShdw blurRad="38100" dist="38100" dir="2700000" algn="tl">
                    <a:srgbClr val="000000">
                      <a:alpha val="43137"/>
                    </a:srgbClr>
                  </a:outerShdw>
                </a:effectLst>
                <a:sym typeface="Wingdings"/>
              </a:rPr>
              <a:t>Modeling situations with linear or exponential </a:t>
            </a:r>
            <a:r>
              <a:rPr lang="en-US" sz="2000" b="0" dirty="0" smtClean="0">
                <a:solidFill>
                  <a:schemeClr val="bg1"/>
                </a:solidFill>
                <a:effectLst>
                  <a:outerShdw blurRad="38100" dist="38100" dir="2700000" algn="tl">
                    <a:srgbClr val="000000">
                      <a:alpha val="43137"/>
                    </a:srgbClr>
                  </a:outerShdw>
                </a:effectLst>
                <a:sym typeface="Wingdings"/>
              </a:rPr>
              <a:t>functions, Exploring </a:t>
            </a:r>
            <a:r>
              <a:rPr lang="en-US" sz="2000" b="0" dirty="0">
                <a:solidFill>
                  <a:schemeClr val="bg1"/>
                </a:solidFill>
                <a:effectLst>
                  <a:outerShdw blurRad="38100" dist="38100" dir="2700000" algn="tl">
                    <a:srgbClr val="000000">
                      <a:alpha val="43137"/>
                    </a:srgbClr>
                  </a:outerShdw>
                </a:effectLst>
                <a:sym typeface="Wingdings"/>
              </a:rPr>
              <a:t>function notation and </a:t>
            </a:r>
            <a:r>
              <a:rPr lang="en-US" sz="2000" b="0" dirty="0" smtClean="0">
                <a:solidFill>
                  <a:schemeClr val="bg1"/>
                </a:solidFill>
                <a:effectLst>
                  <a:outerShdw blurRad="38100" dist="38100" dir="2700000" algn="tl">
                    <a:srgbClr val="000000">
                      <a:alpha val="43137"/>
                    </a:srgbClr>
                  </a:outerShdw>
                </a:effectLst>
                <a:sym typeface="Wingdings"/>
              </a:rPr>
              <a:t>transformations, and Understanding </a:t>
            </a:r>
            <a:r>
              <a:rPr lang="en-US" sz="2000" b="0" dirty="0">
                <a:solidFill>
                  <a:schemeClr val="bg1"/>
                </a:solidFill>
                <a:effectLst>
                  <a:outerShdw blurRad="38100" dist="38100" dir="2700000" algn="tl">
                    <a:srgbClr val="000000">
                      <a:alpha val="43137"/>
                    </a:srgbClr>
                  </a:outerShdw>
                </a:effectLst>
                <a:sym typeface="Wingdings"/>
              </a:rPr>
              <a:t>sequences as functions</a:t>
            </a:r>
            <a:r>
              <a:rPr lang="en-US" sz="4400" dirty="0">
                <a:effectLst>
                  <a:outerShdw blurRad="38100" dist="38100" dir="2700000" algn="tl" rotWithShape="0">
                    <a:srgbClr val="000000">
                      <a:alpha val="43137"/>
                    </a:srgbClr>
                  </a:outerShdw>
                </a:effectLst>
              </a:rPr>
              <a:t/>
            </a:r>
            <a:br>
              <a:rPr lang="en-US" sz="4400" dirty="0">
                <a:effectLst>
                  <a:outerShdw blurRad="38100" dist="38100" dir="2700000" algn="tl" rotWithShape="0">
                    <a:srgbClr val="000000">
                      <a:alpha val="43137"/>
                    </a:srgbClr>
                  </a:outerShdw>
                </a:effectLst>
              </a:rPr>
            </a:br>
            <a:r>
              <a:rPr lang="en-US" dirty="0"/>
              <a:t/>
            </a:r>
            <a:br>
              <a:rPr lang="en-US" dirty="0"/>
            </a:br>
            <a:endParaRPr lang="en-US" dirty="0"/>
          </a:p>
        </p:txBody>
      </p:sp>
      <p:sp>
        <p:nvSpPr>
          <p:cNvPr id="3" name="TextBox 2"/>
          <p:cNvSpPr txBox="1"/>
          <p:nvPr/>
        </p:nvSpPr>
        <p:spPr>
          <a:xfrm>
            <a:off x="5486400" y="5715000"/>
            <a:ext cx="1988045" cy="369332"/>
          </a:xfrm>
          <a:prstGeom prst="rect">
            <a:avLst/>
          </a:prstGeom>
          <a:noFill/>
        </p:spPr>
        <p:txBody>
          <a:bodyPr wrap="none" rtlCol="0">
            <a:spAutoFit/>
          </a:bodyPr>
          <a:lstStyle/>
          <a:p>
            <a:r>
              <a:rPr lang="en-US" dirty="0" smtClean="0"/>
              <a:t>Next: David Scott</a:t>
            </a:r>
            <a:endParaRPr lang="en-US" dirty="0"/>
          </a:p>
        </p:txBody>
      </p:sp>
    </p:spTree>
    <p:extLst>
      <p:ext uri="{BB962C8B-B14F-4D97-AF65-F5344CB8AC3E}">
        <p14:creationId xmlns:p14="http://schemas.microsoft.com/office/powerpoint/2010/main" val="3349815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06562"/>
          </a:xfrm>
        </p:spPr>
        <p:txBody>
          <a:bodyPr>
            <a:normAutofit fontScale="90000"/>
          </a:bodyPr>
          <a:lstStyle/>
          <a:p>
            <a:r>
              <a:rPr lang="en-US" dirty="0" smtClean="0"/>
              <a:t>David </a:t>
            </a:r>
            <a:r>
              <a:rPr lang="en-US" dirty="0"/>
              <a:t>Scott </a:t>
            </a:r>
            <a:r>
              <a:rPr lang="en-US" dirty="0" smtClean="0"/>
              <a:t>:</a:t>
            </a:r>
            <a:r>
              <a:rPr lang="en-US" b="0" dirty="0" smtClean="0">
                <a:effectLst/>
              </a:rPr>
              <a:t>Math </a:t>
            </a:r>
            <a:r>
              <a:rPr lang="en-US" b="0" dirty="0">
                <a:effectLst/>
              </a:rPr>
              <a:t>Teacher</a:t>
            </a:r>
            <a:r>
              <a:rPr lang="en-US" dirty="0"/>
              <a:t/>
            </a:r>
            <a:br>
              <a:rPr lang="en-US" dirty="0"/>
            </a:br>
            <a:r>
              <a:rPr lang="en-US" b="0" dirty="0">
                <a:effectLst/>
              </a:rPr>
              <a:t>Chamblee Charter High School</a:t>
            </a:r>
            <a:r>
              <a:rPr lang="en-US" dirty="0"/>
              <a:t/>
            </a:r>
            <a:br>
              <a:rPr lang="en-US" dirty="0"/>
            </a:br>
            <a:r>
              <a:rPr lang="en-US" b="0" dirty="0">
                <a:effectLst/>
              </a:rPr>
              <a:t> </a:t>
            </a:r>
            <a:r>
              <a:rPr lang="en-US" sz="2000" b="0" dirty="0">
                <a:effectLst/>
                <a:hlinkClick r:id="rId2"/>
              </a:rPr>
              <a:t>david_m_scott@fc.dekalb.k12.ga.us</a:t>
            </a:r>
            <a:endParaRPr lang="en-US" sz="2000" dirty="0"/>
          </a:p>
        </p:txBody>
      </p:sp>
      <p:sp>
        <p:nvSpPr>
          <p:cNvPr id="3" name="TextBox 2"/>
          <p:cNvSpPr txBox="1"/>
          <p:nvPr/>
        </p:nvSpPr>
        <p:spPr>
          <a:xfrm>
            <a:off x="609600" y="2895600"/>
            <a:ext cx="7924800" cy="830997"/>
          </a:xfrm>
          <a:prstGeom prst="rect">
            <a:avLst/>
          </a:prstGeom>
          <a:noFill/>
        </p:spPr>
        <p:txBody>
          <a:bodyPr wrap="square" rtlCol="0">
            <a:spAutoFit/>
          </a:bodyPr>
          <a:lstStyle/>
          <a:p>
            <a:pPr algn="ctr"/>
            <a:r>
              <a:rPr lang="en-US" sz="4800" dirty="0" smtClean="0"/>
              <a:t>Task Examples </a:t>
            </a:r>
          </a:p>
        </p:txBody>
      </p:sp>
    </p:spTree>
    <p:extLst>
      <p:ext uri="{BB962C8B-B14F-4D97-AF65-F5344CB8AC3E}">
        <p14:creationId xmlns:p14="http://schemas.microsoft.com/office/powerpoint/2010/main" val="36537161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CTE Tasks</a:t>
            </a:r>
            <a:br>
              <a:rPr lang="en-US" dirty="0" smtClean="0"/>
            </a:br>
            <a:r>
              <a:rPr lang="en-US" sz="2333" dirty="0" smtClean="0"/>
              <a:t>Achieve CCSS- CTE Classroom Tasks </a:t>
            </a:r>
            <a:r>
              <a:rPr lang="en-US" b="1" dirty="0" smtClean="0"/>
              <a:t>	</a:t>
            </a:r>
            <a:endParaRPr lang="en-US" dirty="0"/>
          </a:p>
        </p:txBody>
      </p:sp>
      <p:sp>
        <p:nvSpPr>
          <p:cNvPr id="4" name="TextBox 3"/>
          <p:cNvSpPr txBox="1"/>
          <p:nvPr/>
        </p:nvSpPr>
        <p:spPr>
          <a:xfrm>
            <a:off x="609600" y="1752600"/>
            <a:ext cx="7848600" cy="4278094"/>
          </a:xfrm>
          <a:prstGeom prst="rect">
            <a:avLst/>
          </a:prstGeom>
          <a:noFill/>
        </p:spPr>
        <p:txBody>
          <a:bodyPr wrap="square" rtlCol="0">
            <a:spAutoFit/>
          </a:bodyPr>
          <a:lstStyle/>
          <a:p>
            <a:r>
              <a:rPr lang="en-US" dirty="0" smtClean="0">
                <a:solidFill>
                  <a:schemeClr val="bg1"/>
                </a:solidFill>
              </a:rPr>
              <a:t>Designed to demonstrate how the Common Core and Career and Technical Education knowledge and skills can be integrated. The tasks provide teachers with realistic applications that combine mathematics and CTE content. </a:t>
            </a:r>
          </a:p>
          <a:p>
            <a:endParaRPr lang="en-US" sz="2000" dirty="0" smtClean="0"/>
          </a:p>
          <a:p>
            <a:pPr>
              <a:buFontTx/>
              <a:buChar char="-"/>
            </a:pPr>
            <a:r>
              <a:rPr lang="en-US" sz="2000" dirty="0" smtClean="0"/>
              <a:t> CTE Tasks may require teachers to present some contextual information</a:t>
            </a:r>
          </a:p>
          <a:p>
            <a:r>
              <a:rPr lang="en-US" sz="2000" dirty="0" smtClean="0"/>
              <a:t> </a:t>
            </a:r>
          </a:p>
          <a:p>
            <a:pPr>
              <a:buFontTx/>
              <a:buChar char="-"/>
            </a:pPr>
            <a:r>
              <a:rPr lang="en-US" sz="2000" dirty="0" smtClean="0"/>
              <a:t>Advantage: situations are not contrived</a:t>
            </a:r>
          </a:p>
          <a:p>
            <a:pPr>
              <a:buFontTx/>
              <a:buChar char="-"/>
            </a:pPr>
            <a:endParaRPr lang="en-US" sz="2000" dirty="0" smtClean="0"/>
          </a:p>
          <a:p>
            <a:pPr>
              <a:buFontTx/>
              <a:buChar char="-"/>
            </a:pPr>
            <a:r>
              <a:rPr lang="en-US" sz="2000" dirty="0" smtClean="0"/>
              <a:t> As with all tasks, teachers NEED to work these through beforehand!</a:t>
            </a:r>
          </a:p>
          <a:p>
            <a:pPr>
              <a:buFontTx/>
              <a:buChar char="-"/>
            </a:pPr>
            <a:endParaRPr lang="en-US" sz="2000" dirty="0" smtClean="0"/>
          </a:p>
          <a:p>
            <a:pPr>
              <a:buFontTx/>
              <a:buChar char="-"/>
            </a:pPr>
            <a:r>
              <a:rPr lang="en-US" sz="2000" dirty="0" smtClean="0"/>
              <a:t> Examples on next 2 slides…	</a:t>
            </a:r>
          </a:p>
        </p:txBody>
      </p:sp>
    </p:spTree>
    <p:extLst>
      <p:ext uri="{BB962C8B-B14F-4D97-AF65-F5344CB8AC3E}">
        <p14:creationId xmlns:p14="http://schemas.microsoft.com/office/powerpoint/2010/main" val="3492627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icture 4.png"/>
          <p:cNvPicPr>
            <a:picLocks noChangeAspect="1"/>
          </p:cNvPicPr>
          <p:nvPr/>
        </p:nvPicPr>
        <p:blipFill>
          <a:blip r:embed="rId3"/>
          <a:stretch>
            <a:fillRect/>
          </a:stretch>
        </p:blipFill>
        <p:spPr>
          <a:xfrm>
            <a:off x="0" y="207552"/>
            <a:ext cx="9144000" cy="6442895"/>
          </a:xfrm>
          <a:prstGeom prst="rect">
            <a:avLst/>
          </a:prstGeom>
        </p:spPr>
      </p:pic>
    </p:spTree>
    <p:extLst>
      <p:ext uri="{BB962C8B-B14F-4D97-AF65-F5344CB8AC3E}">
        <p14:creationId xmlns:p14="http://schemas.microsoft.com/office/powerpoint/2010/main" val="23774903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icture 5.png"/>
          <p:cNvPicPr>
            <a:picLocks noChangeAspect="1"/>
          </p:cNvPicPr>
          <p:nvPr/>
        </p:nvPicPr>
        <p:blipFill>
          <a:blip r:embed="rId3"/>
          <a:stretch>
            <a:fillRect/>
          </a:stretch>
        </p:blipFill>
        <p:spPr>
          <a:xfrm>
            <a:off x="65434" y="367188"/>
            <a:ext cx="9078566" cy="6254478"/>
          </a:xfrm>
          <a:prstGeom prst="rect">
            <a:avLst/>
          </a:prstGeom>
        </p:spPr>
      </p:pic>
    </p:spTree>
    <p:extLst>
      <p:ext uri="{BB962C8B-B14F-4D97-AF65-F5344CB8AC3E}">
        <p14:creationId xmlns:p14="http://schemas.microsoft.com/office/powerpoint/2010/main" val="24935761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3734"/>
            <a:ext cx="8229600" cy="1143000"/>
          </a:xfrm>
        </p:spPr>
        <p:txBody>
          <a:bodyPr/>
          <a:lstStyle/>
          <a:p>
            <a:r>
              <a:rPr lang="en-US" dirty="0" smtClean="0"/>
              <a:t>Task Reminders</a:t>
            </a:r>
            <a:endParaRPr lang="en-US" dirty="0"/>
          </a:p>
        </p:txBody>
      </p:sp>
      <p:sp>
        <p:nvSpPr>
          <p:cNvPr id="3" name="Content Placeholder 2"/>
          <p:cNvSpPr>
            <a:spLocks noGrp="1"/>
          </p:cNvSpPr>
          <p:nvPr>
            <p:ph idx="1"/>
          </p:nvPr>
        </p:nvSpPr>
        <p:spPr>
          <a:xfrm>
            <a:off x="457200" y="989266"/>
            <a:ext cx="8229600" cy="5497721"/>
          </a:xfrm>
        </p:spPr>
        <p:txBody>
          <a:bodyPr>
            <a:normAutofit/>
          </a:bodyPr>
          <a:lstStyle/>
          <a:p>
            <a:r>
              <a:rPr lang="en-US" dirty="0" smtClean="0"/>
              <a:t>It is OK to teach </a:t>
            </a:r>
            <a:r>
              <a:rPr lang="en-US" b="1" dirty="0" smtClean="0">
                <a:solidFill>
                  <a:schemeClr val="bg1"/>
                </a:solidFill>
              </a:rPr>
              <a:t>prerequisite skills</a:t>
            </a:r>
            <a:r>
              <a:rPr lang="en-US" dirty="0" smtClean="0"/>
              <a:t>.</a:t>
            </a:r>
          </a:p>
          <a:p>
            <a:r>
              <a:rPr lang="en-US" dirty="0" smtClean="0"/>
              <a:t>It is </a:t>
            </a:r>
            <a:r>
              <a:rPr lang="en-US" b="1" dirty="0" smtClean="0">
                <a:solidFill>
                  <a:schemeClr val="bg1"/>
                </a:solidFill>
              </a:rPr>
              <a:t>CRUCIAL</a:t>
            </a:r>
            <a:r>
              <a:rPr lang="en-US" dirty="0" smtClean="0"/>
              <a:t> for teachers to work tasks out beforehand for best student results.</a:t>
            </a:r>
          </a:p>
          <a:p>
            <a:r>
              <a:rPr lang="en-US" dirty="0" smtClean="0"/>
              <a:t>Remember: Time consuming &amp; Prep necessary</a:t>
            </a:r>
          </a:p>
          <a:p>
            <a:r>
              <a:rPr lang="en-US" dirty="0" smtClean="0"/>
              <a:t>…</a:t>
            </a:r>
            <a:r>
              <a:rPr lang="en-US" dirty="0" smtClean="0">
                <a:sym typeface="Wingdings"/>
              </a:rPr>
              <a:t> but </a:t>
            </a:r>
            <a:r>
              <a:rPr lang="en-US" b="1" dirty="0" smtClean="0">
                <a:solidFill>
                  <a:schemeClr val="bg1"/>
                </a:solidFill>
                <a:sym typeface="Wingdings"/>
              </a:rPr>
              <a:t>BIG Payoff</a:t>
            </a:r>
            <a:r>
              <a:rPr lang="en-US" dirty="0" smtClean="0">
                <a:sym typeface="Wingdings"/>
              </a:rPr>
              <a:t>: Real World Application, Student Interdependent Work, Question/Problem Based Learning</a:t>
            </a:r>
          </a:p>
          <a:p>
            <a:r>
              <a:rPr lang="en-US" dirty="0" smtClean="0">
                <a:sym typeface="Wingdings"/>
              </a:rPr>
              <a:t>Select the tasks that work best for you.</a:t>
            </a:r>
            <a:endParaRPr lang="en-US" dirty="0" smtClean="0"/>
          </a:p>
          <a:p>
            <a:r>
              <a:rPr lang="en-US" dirty="0" smtClean="0"/>
              <a:t>The GOAL</a:t>
            </a:r>
            <a:r>
              <a:rPr lang="en-US" b="1" dirty="0" smtClean="0"/>
              <a:t>: </a:t>
            </a:r>
            <a:r>
              <a:rPr lang="en-US" b="1" dirty="0" smtClean="0">
                <a:solidFill>
                  <a:schemeClr val="bg1"/>
                </a:solidFill>
              </a:rPr>
              <a:t>Develop inquisitive young minds</a:t>
            </a:r>
            <a:r>
              <a:rPr lang="en-US" dirty="0" smtClean="0"/>
              <a:t>: Encourage extension questions.</a:t>
            </a:r>
            <a:endParaRPr lang="en-US" dirty="0"/>
          </a:p>
        </p:txBody>
      </p:sp>
    </p:spTree>
    <p:extLst>
      <p:ext uri="{BB962C8B-B14F-4D97-AF65-F5344CB8AC3E}">
        <p14:creationId xmlns:p14="http://schemas.microsoft.com/office/powerpoint/2010/main" val="19554286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3592" y="474284"/>
            <a:ext cx="8616035" cy="5553718"/>
          </a:xfrm>
        </p:spPr>
        <p:txBody>
          <a:bodyPr>
            <a:normAutofit/>
          </a:bodyPr>
          <a:lstStyle/>
          <a:p>
            <a:pPr algn="ctr">
              <a:buNone/>
            </a:pPr>
            <a:endParaRPr lang="en-US" sz="5600" dirty="0" smtClean="0"/>
          </a:p>
          <a:p>
            <a:pPr algn="ctr">
              <a:buNone/>
            </a:pPr>
            <a:r>
              <a:rPr lang="en-US" sz="5600" dirty="0" smtClean="0"/>
              <a:t>To get pre-task worksheet</a:t>
            </a:r>
          </a:p>
          <a:p>
            <a:pPr algn="ctr">
              <a:buNone/>
            </a:pPr>
            <a:r>
              <a:rPr lang="en-US" sz="5600" dirty="0" smtClean="0"/>
              <a:t>on scaled diagrams visit:</a:t>
            </a:r>
          </a:p>
          <a:p>
            <a:pPr>
              <a:buNone/>
            </a:pPr>
            <a:endParaRPr lang="en-US" sz="5600" dirty="0" smtClean="0"/>
          </a:p>
          <a:p>
            <a:pPr algn="ctr">
              <a:buNone/>
            </a:pPr>
            <a:r>
              <a:rPr lang="en-US" sz="5600" b="1" dirty="0" smtClean="0">
                <a:solidFill>
                  <a:srgbClr val="000090"/>
                </a:solidFill>
                <a:hlinkClick r:id="rId2" action="ppaction://hlinkfile"/>
              </a:rPr>
              <a:t>scottmath.weebly.com</a:t>
            </a:r>
            <a:endParaRPr lang="en-US" sz="5600" b="1" dirty="0" smtClean="0">
              <a:solidFill>
                <a:srgbClr val="000090"/>
              </a:solidFill>
            </a:endParaRPr>
          </a:p>
          <a:p>
            <a:pPr>
              <a:buNone/>
            </a:pPr>
            <a:endParaRPr lang="en-US" dirty="0"/>
          </a:p>
        </p:txBody>
      </p:sp>
    </p:spTree>
    <p:extLst>
      <p:ext uri="{BB962C8B-B14F-4D97-AF65-F5344CB8AC3E}">
        <p14:creationId xmlns:p14="http://schemas.microsoft.com/office/powerpoint/2010/main" val="7732812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Coordinate Algebra/</a:t>
            </a:r>
            <a:r>
              <a:rPr lang="en-US" dirty="0" err="1" smtClean="0"/>
              <a:t>Acc</a:t>
            </a:r>
            <a:r>
              <a:rPr lang="en-US" dirty="0" smtClean="0"/>
              <a:t> CA </a:t>
            </a:r>
            <a:br>
              <a:rPr lang="en-US" dirty="0" smtClean="0"/>
            </a:br>
            <a:r>
              <a:rPr lang="en-US" dirty="0" smtClean="0"/>
              <a:t>Comprehensive Course Overview</a:t>
            </a:r>
            <a:endParaRPr lang="en-US" dirty="0"/>
          </a:p>
        </p:txBody>
      </p:sp>
      <p:sp>
        <p:nvSpPr>
          <p:cNvPr id="3" name="Content Placeholder 2"/>
          <p:cNvSpPr>
            <a:spLocks noGrp="1"/>
          </p:cNvSpPr>
          <p:nvPr>
            <p:ph idx="1"/>
          </p:nvPr>
        </p:nvSpPr>
        <p:spPr/>
        <p:txBody>
          <a:bodyPr>
            <a:normAutofit/>
          </a:bodyPr>
          <a:lstStyle/>
          <a:p>
            <a:r>
              <a:rPr lang="en-US" dirty="0" smtClean="0"/>
              <a:t>Located on the 9-12 math section of </a:t>
            </a:r>
            <a:r>
              <a:rPr lang="en-US" dirty="0" smtClean="0">
                <a:hlinkClick r:id="rId2"/>
              </a:rPr>
              <a:t>www.georgiastandards.org</a:t>
            </a:r>
            <a:endParaRPr lang="en-US" dirty="0" smtClean="0"/>
          </a:p>
          <a:p>
            <a:pPr marL="0" indent="0">
              <a:buNone/>
            </a:pPr>
            <a:endParaRPr lang="en-US" dirty="0" smtClean="0"/>
          </a:p>
          <a:p>
            <a:r>
              <a:rPr lang="en-US" dirty="0" smtClean="0"/>
              <a:t>Designed to provide clarification of CCGPS Mathematics Standards</a:t>
            </a:r>
          </a:p>
          <a:p>
            <a:pPr marL="0" indent="0">
              <a:buNone/>
            </a:pPr>
            <a:endParaRPr lang="en-US" dirty="0" smtClean="0"/>
          </a:p>
          <a:p>
            <a:r>
              <a:rPr lang="en-US" dirty="0" smtClean="0"/>
              <a:t>Organized to link together many sources of information pertinent to CCGPS Coordinate Algebra/Accelerated Coordinate Algebra</a:t>
            </a:r>
          </a:p>
          <a:p>
            <a:pPr marL="0" indent="0">
              <a:buNone/>
            </a:pPr>
            <a:endParaRPr lang="en-US" dirty="0"/>
          </a:p>
        </p:txBody>
      </p:sp>
    </p:spTree>
    <p:extLst>
      <p:ext uri="{BB962C8B-B14F-4D97-AF65-F5344CB8AC3E}">
        <p14:creationId xmlns:p14="http://schemas.microsoft.com/office/powerpoint/2010/main" val="13720631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MARS FAL</a:t>
            </a:r>
            <a:endParaRPr lang="en-US" dirty="0"/>
          </a:p>
        </p:txBody>
      </p:sp>
      <p:sp>
        <p:nvSpPr>
          <p:cNvPr id="3" name="Content Placeholder 2"/>
          <p:cNvSpPr>
            <a:spLocks noGrp="1"/>
          </p:cNvSpPr>
          <p:nvPr>
            <p:ph idx="1"/>
          </p:nvPr>
        </p:nvSpPr>
        <p:spPr>
          <a:xfrm>
            <a:off x="457200" y="1143000"/>
            <a:ext cx="8229600" cy="5166360"/>
          </a:xfrm>
        </p:spPr>
        <p:txBody>
          <a:bodyPr/>
          <a:lstStyle/>
          <a:p>
            <a:r>
              <a:rPr lang="en-US" dirty="0" smtClean="0"/>
              <a:t>Designed by the Shell Center </a:t>
            </a:r>
            <a:r>
              <a:rPr lang="en-US" sz="1800" dirty="0">
                <a:hlinkClick r:id="rId2"/>
              </a:rPr>
              <a:t>http://map.mathshell.org/materials/index.php</a:t>
            </a:r>
            <a:endParaRPr lang="en-US" sz="1800" dirty="0" smtClean="0"/>
          </a:p>
          <a:p>
            <a:r>
              <a:rPr lang="en-US" dirty="0" smtClean="0"/>
              <a:t>Intended as </a:t>
            </a:r>
            <a:r>
              <a:rPr lang="en-US" b="1" dirty="0" smtClean="0">
                <a:solidFill>
                  <a:schemeClr val="bg1"/>
                </a:solidFill>
              </a:rPr>
              <a:t>student-driven, teacher-facilitated </a:t>
            </a:r>
            <a:r>
              <a:rPr lang="en-US" dirty="0" smtClean="0"/>
              <a:t>lessons that build conceptual understanding</a:t>
            </a:r>
          </a:p>
          <a:p>
            <a:pPr marL="0" indent="0">
              <a:buNone/>
            </a:pP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2819400"/>
            <a:ext cx="5838825"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7086600" y="6183868"/>
            <a:ext cx="1905000" cy="369332"/>
          </a:xfrm>
          <a:prstGeom prst="rect">
            <a:avLst/>
          </a:prstGeom>
          <a:noFill/>
        </p:spPr>
        <p:txBody>
          <a:bodyPr wrap="square" rtlCol="0">
            <a:spAutoFit/>
          </a:bodyPr>
          <a:lstStyle/>
          <a:p>
            <a:r>
              <a:rPr lang="en-US" dirty="0" smtClean="0"/>
              <a:t>Next: Dana Ray</a:t>
            </a:r>
            <a:endParaRPr lang="en-US" dirty="0"/>
          </a:p>
        </p:txBody>
      </p:sp>
    </p:spTree>
    <p:extLst>
      <p:ext uri="{BB962C8B-B14F-4D97-AF65-F5344CB8AC3E}">
        <p14:creationId xmlns:p14="http://schemas.microsoft.com/office/powerpoint/2010/main" val="5465197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Coordinate Algebra </a:t>
            </a:r>
            <a:br>
              <a:rPr lang="en-US" dirty="0" smtClean="0"/>
            </a:br>
            <a:r>
              <a:rPr lang="en-US" dirty="0" smtClean="0"/>
              <a:t>Units 4, 5 and 6 Updates</a:t>
            </a:r>
            <a:endParaRPr lang="en-US" dirty="0"/>
          </a:p>
        </p:txBody>
      </p:sp>
      <p:sp>
        <p:nvSpPr>
          <p:cNvPr id="3" name="Subtitle 2"/>
          <p:cNvSpPr>
            <a:spLocks noGrp="1"/>
          </p:cNvSpPr>
          <p:nvPr>
            <p:ph type="subTitle" idx="1"/>
          </p:nvPr>
        </p:nvSpPr>
        <p:spPr/>
        <p:txBody>
          <a:bodyPr/>
          <a:lstStyle/>
          <a:p>
            <a:r>
              <a:rPr lang="en-US" dirty="0" smtClean="0"/>
              <a:t>Dana Ray</a:t>
            </a:r>
          </a:p>
          <a:p>
            <a:r>
              <a:rPr lang="en-US" dirty="0"/>
              <a:t>dana.ray@carrollcountyschools.com</a:t>
            </a:r>
            <a:endParaRPr lang="en-US" dirty="0" smtClean="0"/>
          </a:p>
          <a:p>
            <a:r>
              <a:rPr lang="en-US" dirty="0" smtClean="0"/>
              <a:t>Bowdon High School</a:t>
            </a:r>
            <a:endParaRPr lang="en-US" dirty="0"/>
          </a:p>
        </p:txBody>
      </p:sp>
    </p:spTree>
    <p:extLst>
      <p:ext uri="{BB962C8B-B14F-4D97-AF65-F5344CB8AC3E}">
        <p14:creationId xmlns:p14="http://schemas.microsoft.com/office/powerpoint/2010/main" val="8063105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Unit 4</a:t>
            </a:r>
            <a:endParaRPr lang="en-US" dirty="0"/>
          </a:p>
        </p:txBody>
      </p:sp>
      <p:sp>
        <p:nvSpPr>
          <p:cNvPr id="5" name="Content Placeholder 4"/>
          <p:cNvSpPr>
            <a:spLocks noGrp="1"/>
          </p:cNvSpPr>
          <p:nvPr>
            <p:ph idx="1"/>
          </p:nvPr>
        </p:nvSpPr>
        <p:spPr/>
        <p:txBody>
          <a:bodyPr>
            <a:normAutofit/>
          </a:bodyPr>
          <a:lstStyle/>
          <a:p>
            <a:r>
              <a:rPr lang="en-US" dirty="0" smtClean="0"/>
              <a:t>Task primarily address:</a:t>
            </a:r>
          </a:p>
          <a:p>
            <a:pPr lvl="1"/>
            <a:r>
              <a:rPr lang="en-US" dirty="0" smtClean="0"/>
              <a:t>Representing data using dot plots, box plots, scatter plots and frequency graphs</a:t>
            </a:r>
          </a:p>
          <a:p>
            <a:pPr lvl="1"/>
            <a:r>
              <a:rPr lang="en-US" dirty="0" smtClean="0"/>
              <a:t>Interpret differences in shape, center, and spread in the context of data sets accounting for outliers</a:t>
            </a:r>
          </a:p>
          <a:p>
            <a:pPr lvl="1"/>
            <a:r>
              <a:rPr lang="en-US" dirty="0" smtClean="0"/>
              <a:t>Understand correlation as the degree of fit between two variables</a:t>
            </a:r>
          </a:p>
          <a:p>
            <a:pPr lvl="1"/>
            <a:r>
              <a:rPr lang="en-US" dirty="0" smtClean="0"/>
              <a:t>Find a </a:t>
            </a:r>
            <a:r>
              <a:rPr lang="en-US" smtClean="0"/>
              <a:t>linear function (model) </a:t>
            </a:r>
            <a:r>
              <a:rPr lang="en-US" dirty="0" smtClean="0"/>
              <a:t>for a scatter plot</a:t>
            </a:r>
          </a:p>
          <a:p>
            <a:pPr lvl="1"/>
            <a:r>
              <a:rPr lang="en-US" dirty="0" smtClean="0"/>
              <a:t>Use residuals to informally assess the fit of a function</a:t>
            </a:r>
            <a:endParaRPr lang="en-US" dirty="0"/>
          </a:p>
        </p:txBody>
      </p:sp>
    </p:spTree>
    <p:extLst>
      <p:ext uri="{BB962C8B-B14F-4D97-AF65-F5344CB8AC3E}">
        <p14:creationId xmlns:p14="http://schemas.microsoft.com/office/powerpoint/2010/main" val="30521029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Represent &amp; Interpret Data</a:t>
            </a:r>
            <a:endParaRPr lang="en-US" dirty="0"/>
          </a:p>
        </p:txBody>
      </p:sp>
      <p:sp>
        <p:nvSpPr>
          <p:cNvPr id="3" name="Text Placeholder 2"/>
          <p:cNvSpPr>
            <a:spLocks noGrp="1"/>
          </p:cNvSpPr>
          <p:nvPr>
            <p:ph type="body" idx="1"/>
          </p:nvPr>
        </p:nvSpPr>
        <p:spPr/>
        <p:txBody>
          <a:bodyPr/>
          <a:lstStyle/>
          <a:p>
            <a:r>
              <a:rPr lang="en-US" dirty="0" smtClean="0"/>
              <a:t>Task</a:t>
            </a:r>
            <a:endParaRPr lang="en-US" dirty="0"/>
          </a:p>
        </p:txBody>
      </p:sp>
      <p:sp>
        <p:nvSpPr>
          <p:cNvPr id="4" name="Content Placeholder 3"/>
          <p:cNvSpPr>
            <a:spLocks noGrp="1"/>
          </p:cNvSpPr>
          <p:nvPr>
            <p:ph sz="half" idx="2"/>
          </p:nvPr>
        </p:nvSpPr>
        <p:spPr/>
        <p:txBody>
          <a:bodyPr>
            <a:normAutofit lnSpcReduction="10000"/>
          </a:bodyPr>
          <a:lstStyle/>
          <a:p>
            <a:r>
              <a:rPr lang="en-US" dirty="0" smtClean="0"/>
              <a:t>Math Class</a:t>
            </a:r>
          </a:p>
          <a:p>
            <a:r>
              <a:rPr lang="en-US" dirty="0" smtClean="0"/>
              <a:t>Basketball Star</a:t>
            </a:r>
          </a:p>
          <a:p>
            <a:r>
              <a:rPr lang="en-US" dirty="0" smtClean="0"/>
              <a:t>Representing Data 1: Using Frequency Graphs (FAL)</a:t>
            </a:r>
          </a:p>
          <a:p>
            <a:r>
              <a:rPr lang="en-US" dirty="0" smtClean="0"/>
              <a:t>BMI Calculations (CTE)</a:t>
            </a:r>
          </a:p>
          <a:p>
            <a:r>
              <a:rPr lang="en-US" dirty="0" smtClean="0"/>
              <a:t>Representing Data 2: Using Box Plots (FAL)</a:t>
            </a:r>
          </a:p>
          <a:p>
            <a:r>
              <a:rPr lang="en-US" dirty="0" smtClean="0"/>
              <a:t>Public Opinion and Leisure Time </a:t>
            </a:r>
          </a:p>
          <a:p>
            <a:pPr marL="0" indent="0">
              <a:buNone/>
            </a:pPr>
            <a:endParaRPr lang="en-US" dirty="0"/>
          </a:p>
        </p:txBody>
      </p:sp>
      <p:sp>
        <p:nvSpPr>
          <p:cNvPr id="5" name="Text Placeholder 4"/>
          <p:cNvSpPr>
            <a:spLocks noGrp="1"/>
          </p:cNvSpPr>
          <p:nvPr>
            <p:ph type="body" sz="quarter" idx="3"/>
          </p:nvPr>
        </p:nvSpPr>
        <p:spPr/>
        <p:txBody>
          <a:bodyPr>
            <a:normAutofit lnSpcReduction="10000"/>
          </a:bodyPr>
          <a:lstStyle/>
          <a:p>
            <a:r>
              <a:rPr lang="en-US" dirty="0" smtClean="0"/>
              <a:t>Basic Content Addressed</a:t>
            </a:r>
            <a:endParaRPr lang="en-US" dirty="0"/>
          </a:p>
        </p:txBody>
      </p:sp>
      <p:sp>
        <p:nvSpPr>
          <p:cNvPr id="6" name="Content Placeholder 5"/>
          <p:cNvSpPr>
            <a:spLocks noGrp="1"/>
          </p:cNvSpPr>
          <p:nvPr>
            <p:ph sz="quarter" idx="4"/>
          </p:nvPr>
        </p:nvSpPr>
        <p:spPr/>
        <p:txBody>
          <a:bodyPr>
            <a:normAutofit lnSpcReduction="10000"/>
          </a:bodyPr>
          <a:lstStyle/>
          <a:p>
            <a:r>
              <a:rPr lang="en-US" dirty="0" smtClean="0"/>
              <a:t>Represent data using dot plots, box plots and histograms</a:t>
            </a:r>
          </a:p>
          <a:p>
            <a:r>
              <a:rPr lang="en-US" dirty="0" smtClean="0"/>
              <a:t>Compare and interpret center, shape and spread of two or more data sets</a:t>
            </a:r>
          </a:p>
          <a:p>
            <a:r>
              <a:rPr lang="en-US" dirty="0" smtClean="0"/>
              <a:t>Use frequencies and relative frequencies to compare data sets</a:t>
            </a:r>
          </a:p>
          <a:p>
            <a:endParaRPr lang="en-US" dirty="0"/>
          </a:p>
        </p:txBody>
      </p:sp>
    </p:spTree>
    <p:extLst>
      <p:ext uri="{BB962C8B-B14F-4D97-AF65-F5344CB8AC3E}">
        <p14:creationId xmlns:p14="http://schemas.microsoft.com/office/powerpoint/2010/main" val="13512951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2400" dirty="0" smtClean="0"/>
              <a:t>The Basketball Star Task</a:t>
            </a:r>
            <a:endParaRPr lang="en-US" sz="2400" dirty="0"/>
          </a:p>
        </p:txBody>
      </p:sp>
      <p:sp>
        <p:nvSpPr>
          <p:cNvPr id="6" name="Text Placeholder 5"/>
          <p:cNvSpPr>
            <a:spLocks noGrp="1"/>
          </p:cNvSpPr>
          <p:nvPr>
            <p:ph type="body" sz="half" idx="2"/>
          </p:nvPr>
        </p:nvSpPr>
        <p:spPr/>
        <p:txBody>
          <a:bodyPr>
            <a:normAutofit/>
          </a:bodyPr>
          <a:lstStyle/>
          <a:p>
            <a:pPr marL="285750" indent="-285750">
              <a:buFont typeface="Arial" panose="020B0604020202020204" pitchFamily="34" charset="0"/>
              <a:buChar char="•"/>
            </a:pPr>
            <a:r>
              <a:rPr lang="en-US" sz="1800" dirty="0" smtClean="0"/>
              <a:t>More user friendly</a:t>
            </a:r>
          </a:p>
          <a:p>
            <a:pPr marL="285750" indent="-285750">
              <a:buFont typeface="Arial" panose="020B0604020202020204" pitchFamily="34" charset="0"/>
              <a:buChar char="•"/>
            </a:pPr>
            <a:r>
              <a:rPr lang="en-US" sz="1800" dirty="0" smtClean="0"/>
              <a:t>Questions were changed and rearranged to help students explore and interpret dot plots, box plots and histograms</a:t>
            </a:r>
            <a:endParaRPr lang="en-US" sz="1800" dirty="0"/>
          </a:p>
        </p:txBody>
      </p:sp>
      <p:pic>
        <p:nvPicPr>
          <p:cNvPr id="1026" name="Picture 2"/>
          <p:cNvPicPr>
            <a:picLocks noGrp="1" noChangeAspect="1" noChangeArrowheads="1"/>
          </p:cNvPicPr>
          <p:nvPr>
            <p:ph idx="1"/>
          </p:nvPr>
        </p:nvPicPr>
        <p:blipFill>
          <a:blip r:embed="rId2">
            <a:lum bright="1000" contrast="-4000"/>
            <a:extLst>
              <a:ext uri="{28A0092B-C50C-407E-A947-70E740481C1C}">
                <a14:useLocalDpi xmlns:a14="http://schemas.microsoft.com/office/drawing/2010/main" val="0"/>
              </a:ext>
            </a:extLst>
          </a:blip>
          <a:srcRect/>
          <a:stretch>
            <a:fillRect/>
          </a:stretch>
        </p:blipFill>
        <p:spPr bwMode="auto">
          <a:xfrm>
            <a:off x="3893524" y="714606"/>
            <a:ext cx="4845205" cy="5381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61844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BMI Calculations (CTE)</a:t>
            </a:r>
            <a:br>
              <a:rPr lang="en-US" dirty="0" smtClean="0"/>
            </a:br>
            <a:r>
              <a:rPr lang="en-US" dirty="0" smtClean="0"/>
              <a:t>Career and Technical Education Task</a:t>
            </a:r>
            <a:endParaRPr lang="en-US" dirty="0"/>
          </a:p>
        </p:txBody>
      </p:sp>
      <p:sp>
        <p:nvSpPr>
          <p:cNvPr id="3" name="Text Placeholder 2"/>
          <p:cNvSpPr>
            <a:spLocks noGrp="1"/>
          </p:cNvSpPr>
          <p:nvPr>
            <p:ph type="body" idx="1"/>
          </p:nvPr>
        </p:nvSpPr>
        <p:spPr/>
        <p:txBody>
          <a:bodyPr>
            <a:normAutofit fontScale="92500" lnSpcReduction="10000"/>
          </a:bodyPr>
          <a:lstStyle/>
          <a:p>
            <a:r>
              <a:rPr lang="en-US" dirty="0" smtClean="0"/>
              <a:t>Task Coversheet with Standards Addressed</a:t>
            </a:r>
            <a:endParaRPr lang="en-US" dirty="0"/>
          </a:p>
        </p:txBody>
      </p:sp>
      <p:sp>
        <p:nvSpPr>
          <p:cNvPr id="5" name="Text Placeholder 4"/>
          <p:cNvSpPr>
            <a:spLocks noGrp="1"/>
          </p:cNvSpPr>
          <p:nvPr>
            <p:ph type="body" sz="quarter" idx="3"/>
          </p:nvPr>
        </p:nvSpPr>
        <p:spPr/>
        <p:txBody>
          <a:bodyPr/>
          <a:lstStyle/>
          <a:p>
            <a:r>
              <a:rPr lang="en-US" dirty="0" smtClean="0"/>
              <a:t>The Task Worksheet</a:t>
            </a:r>
            <a:endParaRPr lang="en-US" dirty="0"/>
          </a:p>
        </p:txBody>
      </p:sp>
      <p:pic>
        <p:nvPicPr>
          <p:cNvPr id="2052" name="Picture 4"/>
          <p:cNvPicPr>
            <a:picLocks noGrp="1" noChangeAspect="1" noChangeArrowheads="1"/>
          </p:cNvPicPr>
          <p:nvPr>
            <p:ph sz="quarter" idx="4"/>
          </p:nvPr>
        </p:nvPicPr>
        <p:blipFill>
          <a:blip r:embed="rId2" cstate="print">
            <a:extLst>
              <a:ext uri="{28A0092B-C50C-407E-A947-70E740481C1C}">
                <a14:useLocalDpi xmlns:a14="http://schemas.microsoft.com/office/drawing/2010/main" val="0"/>
              </a:ext>
            </a:extLst>
          </a:blip>
          <a:srcRect/>
          <a:stretch>
            <a:fillRect/>
          </a:stretch>
        </p:blipFill>
        <p:spPr bwMode="auto">
          <a:xfrm>
            <a:off x="5090003" y="2174875"/>
            <a:ext cx="3151818" cy="3951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57200" y="2209800"/>
            <a:ext cx="4040188" cy="3726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72700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BMI Calculations (CTE</a:t>
            </a:r>
            <a:r>
              <a:rPr lang="en-US" dirty="0" smtClean="0"/>
              <a:t>)</a:t>
            </a:r>
            <a:endParaRPr lang="en-US" dirty="0"/>
          </a:p>
        </p:txBody>
      </p:sp>
      <p:sp>
        <p:nvSpPr>
          <p:cNvPr id="3" name="Text Placeholder 2"/>
          <p:cNvSpPr>
            <a:spLocks noGrp="1"/>
          </p:cNvSpPr>
          <p:nvPr>
            <p:ph type="body" idx="1"/>
          </p:nvPr>
        </p:nvSpPr>
        <p:spPr/>
        <p:txBody>
          <a:bodyPr/>
          <a:lstStyle/>
          <a:p>
            <a:r>
              <a:rPr lang="en-US" dirty="0" smtClean="0"/>
              <a:t>Possible Solutions</a:t>
            </a:r>
            <a:endParaRPr lang="en-US" dirty="0"/>
          </a:p>
        </p:txBody>
      </p:sp>
      <p:sp>
        <p:nvSpPr>
          <p:cNvPr id="5" name="Text Placeholder 4"/>
          <p:cNvSpPr>
            <a:spLocks noGrp="1"/>
          </p:cNvSpPr>
          <p:nvPr>
            <p:ph type="body" sz="quarter" idx="3"/>
          </p:nvPr>
        </p:nvSpPr>
        <p:spPr/>
        <p:txBody>
          <a:bodyPr/>
          <a:lstStyle/>
          <a:p>
            <a:r>
              <a:rPr lang="en-US" dirty="0" smtClean="0"/>
              <a:t>Extension Activity</a:t>
            </a:r>
            <a:endParaRPr lang="en-US" dirty="0"/>
          </a:p>
        </p:txBody>
      </p:sp>
      <p:pic>
        <p:nvPicPr>
          <p:cNvPr id="307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90363" y="2209799"/>
            <a:ext cx="3573862" cy="3916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4645025" y="2612873"/>
            <a:ext cx="4041775" cy="3075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305617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Public Opinion and Leisure Time Task</a:t>
            </a:r>
            <a:endParaRPr lang="en-US" dirty="0"/>
          </a:p>
        </p:txBody>
      </p:sp>
      <p:sp>
        <p:nvSpPr>
          <p:cNvPr id="3" name="Content Placeholder 2"/>
          <p:cNvSpPr>
            <a:spLocks noGrp="1"/>
          </p:cNvSpPr>
          <p:nvPr>
            <p:ph sz="half" idx="1"/>
          </p:nvPr>
        </p:nvSpPr>
        <p:spPr/>
        <p:txBody>
          <a:bodyPr>
            <a:normAutofit lnSpcReduction="10000"/>
          </a:bodyPr>
          <a:lstStyle/>
          <a:p>
            <a:r>
              <a:rPr lang="en-US" sz="2400" dirty="0" smtClean="0"/>
              <a:t>Combined Public Opinion and Leisure Time Task together</a:t>
            </a:r>
          </a:p>
          <a:p>
            <a:r>
              <a:rPr lang="en-US" sz="2400" dirty="0" smtClean="0"/>
              <a:t>Expanded Leisure Time task by adding questions for the students to answer about the frequency table and conditional frequency table</a:t>
            </a:r>
          </a:p>
          <a:p>
            <a:r>
              <a:rPr lang="en-US" sz="2400" dirty="0" smtClean="0"/>
              <a:t>Deleted Jana’s relative frequency table about basketball</a:t>
            </a:r>
          </a:p>
          <a:p>
            <a:pPr marL="0" indent="0">
              <a:buNone/>
            </a:pPr>
            <a:endParaRPr lang="en-US" dirty="0"/>
          </a:p>
        </p:txBody>
      </p:sp>
      <p:pic>
        <p:nvPicPr>
          <p:cNvPr id="4098"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61494" y="1600200"/>
            <a:ext cx="4012011"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49624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Relationships Between Data &amp; Finding Linear Models</a:t>
            </a:r>
            <a:endParaRPr lang="en-US" dirty="0"/>
          </a:p>
        </p:txBody>
      </p:sp>
      <p:sp>
        <p:nvSpPr>
          <p:cNvPr id="3" name="Text Placeholder 2"/>
          <p:cNvSpPr>
            <a:spLocks noGrp="1"/>
          </p:cNvSpPr>
          <p:nvPr>
            <p:ph type="body" idx="1"/>
          </p:nvPr>
        </p:nvSpPr>
        <p:spPr/>
        <p:txBody>
          <a:bodyPr/>
          <a:lstStyle/>
          <a:p>
            <a:r>
              <a:rPr lang="en-US" dirty="0" smtClean="0"/>
              <a:t>Task</a:t>
            </a:r>
            <a:endParaRPr lang="en-US" dirty="0"/>
          </a:p>
        </p:txBody>
      </p:sp>
      <p:sp>
        <p:nvSpPr>
          <p:cNvPr id="4" name="Content Placeholder 3"/>
          <p:cNvSpPr>
            <a:spLocks noGrp="1"/>
          </p:cNvSpPr>
          <p:nvPr>
            <p:ph sz="half" idx="2"/>
          </p:nvPr>
        </p:nvSpPr>
        <p:spPr/>
        <p:txBody>
          <a:bodyPr/>
          <a:lstStyle/>
          <a:p>
            <a:r>
              <a:rPr lang="en-US" dirty="0" smtClean="0"/>
              <a:t>If the Shoe Fits!</a:t>
            </a:r>
          </a:p>
          <a:p>
            <a:r>
              <a:rPr lang="en-US" dirty="0" smtClean="0"/>
              <a:t>Spaghetti Regression</a:t>
            </a:r>
          </a:p>
          <a:p>
            <a:r>
              <a:rPr lang="en-US" dirty="0" smtClean="0"/>
              <a:t>Devising a Measure for Correlation (FAL)</a:t>
            </a:r>
          </a:p>
          <a:p>
            <a:r>
              <a:rPr lang="en-US" dirty="0" smtClean="0"/>
              <a:t>TV/Test Grades</a:t>
            </a:r>
          </a:p>
          <a:p>
            <a:r>
              <a:rPr lang="en-US" dirty="0" smtClean="0"/>
              <a:t>Equal Salaries for Equal Work</a:t>
            </a:r>
            <a:endParaRPr lang="en-US" dirty="0"/>
          </a:p>
        </p:txBody>
      </p:sp>
      <p:sp>
        <p:nvSpPr>
          <p:cNvPr id="5" name="Text Placeholder 4"/>
          <p:cNvSpPr>
            <a:spLocks noGrp="1"/>
          </p:cNvSpPr>
          <p:nvPr>
            <p:ph type="body" sz="quarter" idx="3"/>
          </p:nvPr>
        </p:nvSpPr>
        <p:spPr/>
        <p:txBody>
          <a:bodyPr>
            <a:normAutofit lnSpcReduction="10000"/>
          </a:bodyPr>
          <a:lstStyle/>
          <a:p>
            <a:r>
              <a:rPr lang="en-US" dirty="0" smtClean="0"/>
              <a:t>Basic Content Addressed</a:t>
            </a:r>
            <a:endParaRPr lang="en-US" dirty="0"/>
          </a:p>
        </p:txBody>
      </p:sp>
      <p:sp>
        <p:nvSpPr>
          <p:cNvPr id="6" name="Content Placeholder 5"/>
          <p:cNvSpPr>
            <a:spLocks noGrp="1"/>
          </p:cNvSpPr>
          <p:nvPr>
            <p:ph sz="quarter" idx="4"/>
          </p:nvPr>
        </p:nvSpPr>
        <p:spPr/>
        <p:txBody>
          <a:bodyPr>
            <a:normAutofit fontScale="92500"/>
          </a:bodyPr>
          <a:lstStyle/>
          <a:p>
            <a:r>
              <a:rPr lang="en-US" dirty="0" smtClean="0"/>
              <a:t>Represent and interpret data on a scatter plot</a:t>
            </a:r>
          </a:p>
          <a:p>
            <a:r>
              <a:rPr lang="en-US" dirty="0" smtClean="0"/>
              <a:t>Understand correlation as the degree of fit between two variables</a:t>
            </a:r>
          </a:p>
          <a:p>
            <a:r>
              <a:rPr lang="en-US" dirty="0" smtClean="0"/>
              <a:t>Finding a line of best fit or regression line for the data</a:t>
            </a:r>
          </a:p>
          <a:p>
            <a:r>
              <a:rPr lang="en-US" dirty="0" smtClean="0"/>
              <a:t>Assess the fit of a function by plotting and analyzing residuals</a:t>
            </a:r>
          </a:p>
          <a:p>
            <a:endParaRPr lang="en-US" dirty="0"/>
          </a:p>
        </p:txBody>
      </p:sp>
    </p:spTree>
    <p:extLst>
      <p:ext uri="{BB962C8B-B14F-4D97-AF65-F5344CB8AC3E}">
        <p14:creationId xmlns:p14="http://schemas.microsoft.com/office/powerpoint/2010/main" val="35319094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Unit 5</a:t>
            </a:r>
            <a:endParaRPr lang="en-US" dirty="0"/>
          </a:p>
        </p:txBody>
      </p:sp>
      <p:sp>
        <p:nvSpPr>
          <p:cNvPr id="8" name="Content Placeholder 7"/>
          <p:cNvSpPr>
            <a:spLocks noGrp="1"/>
          </p:cNvSpPr>
          <p:nvPr>
            <p:ph idx="1"/>
          </p:nvPr>
        </p:nvSpPr>
        <p:spPr/>
        <p:txBody>
          <a:bodyPr/>
          <a:lstStyle/>
          <a:p>
            <a:r>
              <a:rPr lang="en-US" dirty="0" smtClean="0"/>
              <a:t>Task primarily address:</a:t>
            </a:r>
          </a:p>
          <a:p>
            <a:pPr lvl="1"/>
            <a:r>
              <a:rPr lang="en-US" dirty="0" smtClean="0"/>
              <a:t>Describe and compare translations, reflections and rotations</a:t>
            </a:r>
          </a:p>
          <a:p>
            <a:pPr lvl="1"/>
            <a:r>
              <a:rPr lang="en-US" dirty="0" smtClean="0"/>
              <a:t>Find general rules to describe transformations in the coordinate plane</a:t>
            </a:r>
          </a:p>
          <a:p>
            <a:pPr lvl="1"/>
            <a:r>
              <a:rPr lang="en-US" dirty="0" smtClean="0"/>
              <a:t>Use a combination of transformations on 2D shapes</a:t>
            </a:r>
          </a:p>
          <a:p>
            <a:pPr lvl="1"/>
            <a:r>
              <a:rPr lang="en-US" dirty="0" smtClean="0"/>
              <a:t>Explain and generalize transformations that maintain congruence</a:t>
            </a:r>
            <a:endParaRPr lang="en-US" dirty="0"/>
          </a:p>
        </p:txBody>
      </p:sp>
    </p:spTree>
    <p:extLst>
      <p:ext uri="{BB962C8B-B14F-4D97-AF65-F5344CB8AC3E}">
        <p14:creationId xmlns:p14="http://schemas.microsoft.com/office/powerpoint/2010/main" val="24569594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Begin at www.georgiastandards.org</a:t>
            </a:r>
            <a:endParaRPr lang="en-US" dirty="0"/>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999" y="1143000"/>
            <a:ext cx="8458201" cy="5500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5-Point Star 3">
            <a:hlinkClick r:id="rId3"/>
          </p:cNvPr>
          <p:cNvSpPr/>
          <p:nvPr/>
        </p:nvSpPr>
        <p:spPr>
          <a:xfrm>
            <a:off x="6934200" y="3893172"/>
            <a:ext cx="609600" cy="762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477000" y="4747491"/>
            <a:ext cx="1752600" cy="307777"/>
          </a:xfrm>
          <a:prstGeom prst="rect">
            <a:avLst/>
          </a:prstGeom>
          <a:noFill/>
        </p:spPr>
        <p:txBody>
          <a:bodyPr wrap="square" rtlCol="0">
            <a:spAutoFit/>
          </a:bodyPr>
          <a:lstStyle/>
          <a:p>
            <a:r>
              <a:rPr lang="en-US" sz="1400" dirty="0" smtClean="0"/>
              <a:t>Direct Link to Page</a:t>
            </a:r>
            <a:endParaRPr lang="en-US" sz="1400" dirty="0"/>
          </a:p>
        </p:txBody>
      </p:sp>
    </p:spTree>
    <p:extLst>
      <p:ext uri="{BB962C8B-B14F-4D97-AF65-F5344CB8AC3E}">
        <p14:creationId xmlns:p14="http://schemas.microsoft.com/office/powerpoint/2010/main" val="3883506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Describe &amp; Compare Transformations</a:t>
            </a:r>
            <a:endParaRPr lang="en-US" dirty="0"/>
          </a:p>
        </p:txBody>
      </p:sp>
      <p:sp>
        <p:nvSpPr>
          <p:cNvPr id="8" name="Text Placeholder 7"/>
          <p:cNvSpPr>
            <a:spLocks noGrp="1"/>
          </p:cNvSpPr>
          <p:nvPr>
            <p:ph type="body" idx="1"/>
          </p:nvPr>
        </p:nvSpPr>
        <p:spPr/>
        <p:txBody>
          <a:bodyPr/>
          <a:lstStyle/>
          <a:p>
            <a:r>
              <a:rPr lang="en-US" dirty="0" smtClean="0"/>
              <a:t>Task</a:t>
            </a:r>
            <a:endParaRPr lang="en-US" dirty="0"/>
          </a:p>
        </p:txBody>
      </p:sp>
      <p:sp>
        <p:nvSpPr>
          <p:cNvPr id="9" name="Content Placeholder 8"/>
          <p:cNvSpPr>
            <a:spLocks noGrp="1"/>
          </p:cNvSpPr>
          <p:nvPr>
            <p:ph sz="half" idx="2"/>
          </p:nvPr>
        </p:nvSpPr>
        <p:spPr/>
        <p:txBody>
          <a:bodyPr/>
          <a:lstStyle/>
          <a:p>
            <a:r>
              <a:rPr lang="en-US" dirty="0" smtClean="0"/>
              <a:t>Introduction to Reflections, Rotations, and Translations</a:t>
            </a:r>
          </a:p>
          <a:p>
            <a:r>
              <a:rPr lang="en-US" dirty="0" smtClean="0"/>
              <a:t>Exploring Reflections and Rotations</a:t>
            </a:r>
          </a:p>
          <a:p>
            <a:r>
              <a:rPr lang="en-US" dirty="0" smtClean="0"/>
              <a:t>Mirrored Mappings</a:t>
            </a:r>
          </a:p>
          <a:p>
            <a:r>
              <a:rPr lang="en-US" dirty="0" smtClean="0"/>
              <a:t>Coordinating Translations</a:t>
            </a:r>
            <a:endParaRPr lang="en-US" dirty="0"/>
          </a:p>
        </p:txBody>
      </p:sp>
      <p:sp>
        <p:nvSpPr>
          <p:cNvPr id="10" name="Text Placeholder 9"/>
          <p:cNvSpPr>
            <a:spLocks noGrp="1"/>
          </p:cNvSpPr>
          <p:nvPr>
            <p:ph type="body" sz="quarter" idx="3"/>
          </p:nvPr>
        </p:nvSpPr>
        <p:spPr/>
        <p:txBody>
          <a:bodyPr>
            <a:normAutofit lnSpcReduction="10000"/>
          </a:bodyPr>
          <a:lstStyle/>
          <a:p>
            <a:r>
              <a:rPr lang="en-US" dirty="0" smtClean="0"/>
              <a:t>Basic Content Addressed</a:t>
            </a:r>
            <a:endParaRPr lang="en-US" dirty="0"/>
          </a:p>
        </p:txBody>
      </p:sp>
      <p:sp>
        <p:nvSpPr>
          <p:cNvPr id="11" name="Content Placeholder 10"/>
          <p:cNvSpPr>
            <a:spLocks noGrp="1"/>
          </p:cNvSpPr>
          <p:nvPr>
            <p:ph sz="quarter" idx="4"/>
          </p:nvPr>
        </p:nvSpPr>
        <p:spPr/>
        <p:txBody>
          <a:bodyPr>
            <a:normAutofit lnSpcReduction="10000"/>
          </a:bodyPr>
          <a:lstStyle/>
          <a:p>
            <a:r>
              <a:rPr lang="en-US" dirty="0" smtClean="0"/>
              <a:t>Describe properties of translations, reflections and rotations</a:t>
            </a:r>
          </a:p>
          <a:p>
            <a:r>
              <a:rPr lang="en-US" dirty="0" smtClean="0"/>
              <a:t>Compare reflections and rotations</a:t>
            </a:r>
          </a:p>
          <a:p>
            <a:r>
              <a:rPr lang="en-US" dirty="0" smtClean="0"/>
              <a:t>Understand reflections in the coordinate plane</a:t>
            </a:r>
          </a:p>
          <a:p>
            <a:r>
              <a:rPr lang="en-US" dirty="0" smtClean="0"/>
              <a:t>Translate objects and use rules to map an input with an output</a:t>
            </a:r>
            <a:endParaRPr lang="en-US" dirty="0"/>
          </a:p>
        </p:txBody>
      </p:sp>
    </p:spTree>
    <p:extLst>
      <p:ext uri="{BB962C8B-B14F-4D97-AF65-F5344CB8AC3E}">
        <p14:creationId xmlns:p14="http://schemas.microsoft.com/office/powerpoint/2010/main" val="147867187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Introduction to Reflections, Rotations, and Translations Task</a:t>
            </a:r>
            <a:endParaRPr lang="en-US" dirty="0"/>
          </a:p>
        </p:txBody>
      </p:sp>
      <p:sp>
        <p:nvSpPr>
          <p:cNvPr id="9" name="Text Placeholder 8"/>
          <p:cNvSpPr>
            <a:spLocks noGrp="1"/>
          </p:cNvSpPr>
          <p:nvPr>
            <p:ph type="body" sz="half" idx="2"/>
          </p:nvPr>
        </p:nvSpPr>
        <p:spPr/>
        <p:txBody>
          <a:bodyPr/>
          <a:lstStyle/>
          <a:p>
            <a:pPr marL="285750" indent="-285750">
              <a:buFont typeface="Wingdings" panose="05000000000000000000" pitchFamily="2" charset="2"/>
              <a:buChar char="v"/>
            </a:pPr>
            <a:r>
              <a:rPr lang="en-US" dirty="0" smtClean="0"/>
              <a:t>More user friendly</a:t>
            </a:r>
          </a:p>
          <a:p>
            <a:pPr marL="285750" indent="-285750">
              <a:buFont typeface="Wingdings" panose="05000000000000000000" pitchFamily="2" charset="2"/>
              <a:buChar char="v"/>
            </a:pPr>
            <a:r>
              <a:rPr lang="en-US" dirty="0" smtClean="0"/>
              <a:t>Questions and steps were rearranged to help students explore and describe reflections, translations and rotations in a coordinate plane.</a:t>
            </a:r>
          </a:p>
          <a:p>
            <a:pPr marL="285750" indent="-285750">
              <a:buFont typeface="Wingdings" panose="05000000000000000000" pitchFamily="2" charset="2"/>
              <a:buChar char="v"/>
            </a:pPr>
            <a:endParaRPr lang="en-US" dirty="0" smtClean="0"/>
          </a:p>
          <a:p>
            <a:pPr marL="285750" indent="-285750">
              <a:buFont typeface="Wingdings" panose="05000000000000000000" pitchFamily="2" charset="2"/>
              <a:buChar char="v"/>
            </a:pP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75050" y="371135"/>
            <a:ext cx="5111750" cy="5656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313516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Generalize Transformations</a:t>
            </a:r>
            <a:endParaRPr lang="en-US" dirty="0"/>
          </a:p>
        </p:txBody>
      </p:sp>
      <p:sp>
        <p:nvSpPr>
          <p:cNvPr id="8" name="Text Placeholder 7"/>
          <p:cNvSpPr>
            <a:spLocks noGrp="1"/>
          </p:cNvSpPr>
          <p:nvPr>
            <p:ph type="body" idx="1"/>
          </p:nvPr>
        </p:nvSpPr>
        <p:spPr/>
        <p:txBody>
          <a:bodyPr/>
          <a:lstStyle/>
          <a:p>
            <a:r>
              <a:rPr lang="en-US" dirty="0" smtClean="0"/>
              <a:t>Task</a:t>
            </a:r>
            <a:endParaRPr lang="en-US" dirty="0"/>
          </a:p>
        </p:txBody>
      </p:sp>
      <p:sp>
        <p:nvSpPr>
          <p:cNvPr id="6" name="Content Placeholder 5"/>
          <p:cNvSpPr>
            <a:spLocks noGrp="1"/>
          </p:cNvSpPr>
          <p:nvPr>
            <p:ph sz="half" idx="2"/>
          </p:nvPr>
        </p:nvSpPr>
        <p:spPr/>
        <p:txBody>
          <a:bodyPr>
            <a:normAutofit/>
          </a:bodyPr>
          <a:lstStyle/>
          <a:p>
            <a:r>
              <a:rPr lang="en-US" dirty="0" smtClean="0"/>
              <a:t>Transformations in the Coordinate Plane</a:t>
            </a:r>
          </a:p>
          <a:p>
            <a:r>
              <a:rPr lang="en-US" dirty="0" smtClean="0"/>
              <a:t>Representing and Combining Transformations (FAL)</a:t>
            </a:r>
          </a:p>
          <a:p>
            <a:r>
              <a:rPr lang="en-US" dirty="0" smtClean="0"/>
              <a:t>Transforming Shapes (Culminating Task)</a:t>
            </a:r>
            <a:endParaRPr lang="en-US" dirty="0"/>
          </a:p>
        </p:txBody>
      </p:sp>
      <p:sp>
        <p:nvSpPr>
          <p:cNvPr id="9" name="Text Placeholder 8"/>
          <p:cNvSpPr>
            <a:spLocks noGrp="1"/>
          </p:cNvSpPr>
          <p:nvPr>
            <p:ph type="body" sz="quarter" idx="3"/>
          </p:nvPr>
        </p:nvSpPr>
        <p:spPr/>
        <p:txBody>
          <a:bodyPr>
            <a:normAutofit lnSpcReduction="10000"/>
          </a:bodyPr>
          <a:lstStyle/>
          <a:p>
            <a:r>
              <a:rPr lang="en-US" dirty="0" smtClean="0"/>
              <a:t>Basic Content Addressed</a:t>
            </a:r>
            <a:endParaRPr lang="en-US" dirty="0"/>
          </a:p>
        </p:txBody>
      </p:sp>
      <p:sp>
        <p:nvSpPr>
          <p:cNvPr id="7" name="Content Placeholder 6"/>
          <p:cNvSpPr>
            <a:spLocks noGrp="1"/>
          </p:cNvSpPr>
          <p:nvPr>
            <p:ph sz="quarter" idx="4"/>
          </p:nvPr>
        </p:nvSpPr>
        <p:spPr/>
        <p:txBody>
          <a:bodyPr>
            <a:normAutofit fontScale="92500"/>
          </a:bodyPr>
          <a:lstStyle/>
          <a:p>
            <a:r>
              <a:rPr lang="en-US" dirty="0" smtClean="0"/>
              <a:t>Find general rules to describe transformations in the coordinate plane.</a:t>
            </a:r>
          </a:p>
          <a:p>
            <a:r>
              <a:rPr lang="en-US" dirty="0" smtClean="0"/>
              <a:t>Recognize and visualize transformations of 2D shapes</a:t>
            </a:r>
          </a:p>
          <a:p>
            <a:r>
              <a:rPr lang="en-US" dirty="0" smtClean="0"/>
              <a:t>Combine transformations</a:t>
            </a:r>
          </a:p>
          <a:p>
            <a:r>
              <a:rPr lang="en-US" dirty="0" smtClean="0"/>
              <a:t>Explain and generalize transformations that maintain congruence</a:t>
            </a:r>
            <a:endParaRPr lang="en-US" dirty="0"/>
          </a:p>
        </p:txBody>
      </p:sp>
    </p:spTree>
    <p:extLst>
      <p:ext uri="{BB962C8B-B14F-4D97-AF65-F5344CB8AC3E}">
        <p14:creationId xmlns:p14="http://schemas.microsoft.com/office/powerpoint/2010/main" val="388689752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3050"/>
            <a:ext cx="8153400" cy="1162050"/>
          </a:xfrm>
        </p:spPr>
        <p:txBody>
          <a:bodyPr anchor="t">
            <a:normAutofit/>
          </a:bodyPr>
          <a:lstStyle/>
          <a:p>
            <a:pPr algn="ctr"/>
            <a:r>
              <a:rPr lang="en-US" sz="3200" b="1" dirty="0" smtClean="0">
                <a:solidFill>
                  <a:schemeClr val="tx1"/>
                </a:solidFill>
              </a:rPr>
              <a:t>Transforming Shapes (Culminating Task)</a:t>
            </a:r>
            <a:endParaRPr lang="en-US" sz="3200" b="1" dirty="0">
              <a:solidFill>
                <a:schemeClr val="tx1"/>
              </a:solidFill>
            </a:endParaRPr>
          </a:p>
        </p:txBody>
      </p:sp>
      <p:sp>
        <p:nvSpPr>
          <p:cNvPr id="7" name="Text Placeholder 6"/>
          <p:cNvSpPr>
            <a:spLocks noGrp="1"/>
          </p:cNvSpPr>
          <p:nvPr>
            <p:ph type="body" sz="half" idx="2"/>
          </p:nvPr>
        </p:nvSpPr>
        <p:spPr>
          <a:xfrm>
            <a:off x="457200" y="1524000"/>
            <a:ext cx="7924800" cy="4602163"/>
          </a:xfrm>
        </p:spPr>
        <p:txBody>
          <a:bodyPr>
            <a:normAutofit/>
          </a:bodyPr>
          <a:lstStyle/>
          <a:p>
            <a:pPr marL="285750" indent="-285750">
              <a:buFont typeface="Wingdings" panose="05000000000000000000" pitchFamily="2" charset="2"/>
              <a:buChar char="v"/>
            </a:pPr>
            <a:r>
              <a:rPr lang="en-US" sz="2000" dirty="0" smtClean="0"/>
              <a:t>More user friendly</a:t>
            </a:r>
          </a:p>
          <a:p>
            <a:pPr marL="285750" indent="-285750">
              <a:buFont typeface="Wingdings" panose="05000000000000000000" pitchFamily="2" charset="2"/>
              <a:buChar char="v"/>
            </a:pPr>
            <a:r>
              <a:rPr lang="en-US" sz="2000" dirty="0" smtClean="0"/>
              <a:t>More questions added at the end for students to describe a transformation(s) that will give the desired result on the image.</a:t>
            </a:r>
            <a:endParaRPr lang="en-US" sz="2000"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3048000"/>
            <a:ext cx="6705600" cy="3350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477058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Unit 6</a:t>
            </a:r>
            <a:endParaRPr lang="en-US" dirty="0"/>
          </a:p>
        </p:txBody>
      </p:sp>
      <p:sp>
        <p:nvSpPr>
          <p:cNvPr id="9" name="Content Placeholder 8"/>
          <p:cNvSpPr>
            <a:spLocks noGrp="1"/>
          </p:cNvSpPr>
          <p:nvPr>
            <p:ph idx="1"/>
          </p:nvPr>
        </p:nvSpPr>
        <p:spPr/>
        <p:txBody>
          <a:bodyPr/>
          <a:lstStyle/>
          <a:p>
            <a:r>
              <a:rPr lang="en-US" dirty="0" smtClean="0"/>
              <a:t>Partition a line segment</a:t>
            </a:r>
          </a:p>
          <a:p>
            <a:r>
              <a:rPr lang="en-US" dirty="0" smtClean="0"/>
              <a:t>Determine slope and equations of parallel and perpendicular </a:t>
            </a:r>
            <a:r>
              <a:rPr lang="en-US" dirty="0"/>
              <a:t>l</a:t>
            </a:r>
            <a:r>
              <a:rPr lang="en-US" dirty="0" smtClean="0"/>
              <a:t>ines</a:t>
            </a:r>
          </a:p>
          <a:p>
            <a:r>
              <a:rPr lang="en-US" dirty="0" smtClean="0"/>
              <a:t>Use slope and distance formula to prove simple geometric theorems in the coordinate </a:t>
            </a:r>
            <a:r>
              <a:rPr lang="en-US" dirty="0"/>
              <a:t>p</a:t>
            </a:r>
            <a:r>
              <a:rPr lang="en-US" dirty="0" smtClean="0"/>
              <a:t>lane</a:t>
            </a:r>
            <a:endParaRPr lang="en-US" dirty="0"/>
          </a:p>
        </p:txBody>
      </p:sp>
    </p:spTree>
    <p:extLst>
      <p:ext uri="{BB962C8B-B14F-4D97-AF65-F5344CB8AC3E}">
        <p14:creationId xmlns:p14="http://schemas.microsoft.com/office/powerpoint/2010/main" val="162444401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Equations of Parallel and Perpendicular Lines</a:t>
            </a:r>
            <a:endParaRPr lang="en-US" dirty="0"/>
          </a:p>
        </p:txBody>
      </p:sp>
      <p:sp>
        <p:nvSpPr>
          <p:cNvPr id="7" name="Text Placeholder 6"/>
          <p:cNvSpPr>
            <a:spLocks noGrp="1"/>
          </p:cNvSpPr>
          <p:nvPr>
            <p:ph type="body" idx="1"/>
          </p:nvPr>
        </p:nvSpPr>
        <p:spPr/>
        <p:txBody>
          <a:bodyPr/>
          <a:lstStyle/>
          <a:p>
            <a:r>
              <a:rPr lang="en-US" dirty="0" smtClean="0"/>
              <a:t>Task</a:t>
            </a:r>
            <a:endParaRPr lang="en-US" dirty="0"/>
          </a:p>
        </p:txBody>
      </p:sp>
      <p:sp>
        <p:nvSpPr>
          <p:cNvPr id="8" name="Content Placeholder 7"/>
          <p:cNvSpPr>
            <a:spLocks noGrp="1"/>
          </p:cNvSpPr>
          <p:nvPr>
            <p:ph sz="half" idx="2"/>
          </p:nvPr>
        </p:nvSpPr>
        <p:spPr/>
        <p:txBody>
          <a:bodyPr/>
          <a:lstStyle/>
          <a:p>
            <a:r>
              <a:rPr lang="en-US" dirty="0" smtClean="0"/>
              <a:t>New York City</a:t>
            </a:r>
          </a:p>
          <a:p>
            <a:r>
              <a:rPr lang="en-US" dirty="0" smtClean="0"/>
              <a:t>Slopes of Special Pairs of Lines</a:t>
            </a:r>
          </a:p>
          <a:p>
            <a:r>
              <a:rPr lang="en-US" dirty="0" smtClean="0"/>
              <a:t>Euler’s Village</a:t>
            </a:r>
            <a:endParaRPr lang="en-US" dirty="0"/>
          </a:p>
        </p:txBody>
      </p:sp>
      <p:sp>
        <p:nvSpPr>
          <p:cNvPr id="9" name="Text Placeholder 8"/>
          <p:cNvSpPr>
            <a:spLocks noGrp="1"/>
          </p:cNvSpPr>
          <p:nvPr>
            <p:ph type="body" sz="quarter" idx="3"/>
          </p:nvPr>
        </p:nvSpPr>
        <p:spPr/>
        <p:txBody>
          <a:bodyPr>
            <a:normAutofit lnSpcReduction="10000"/>
          </a:bodyPr>
          <a:lstStyle/>
          <a:p>
            <a:r>
              <a:rPr lang="en-US" dirty="0" smtClean="0"/>
              <a:t>Basic Content Addressed</a:t>
            </a:r>
            <a:endParaRPr lang="en-US" dirty="0"/>
          </a:p>
        </p:txBody>
      </p:sp>
      <p:sp>
        <p:nvSpPr>
          <p:cNvPr id="10" name="Content Placeholder 9"/>
          <p:cNvSpPr>
            <a:spLocks noGrp="1"/>
          </p:cNvSpPr>
          <p:nvPr>
            <p:ph sz="quarter" idx="4"/>
          </p:nvPr>
        </p:nvSpPr>
        <p:spPr/>
        <p:txBody>
          <a:bodyPr>
            <a:normAutofit fontScale="92500"/>
          </a:bodyPr>
          <a:lstStyle/>
          <a:p>
            <a:r>
              <a:rPr lang="en-US" dirty="0" smtClean="0"/>
              <a:t>Partition a line segment into a given ratio</a:t>
            </a:r>
          </a:p>
          <a:p>
            <a:r>
              <a:rPr lang="en-US" dirty="0" smtClean="0"/>
              <a:t>Determine slopes of parallel and perpendicular lines</a:t>
            </a:r>
          </a:p>
          <a:p>
            <a:r>
              <a:rPr lang="en-US" dirty="0" smtClean="0"/>
              <a:t>Write equations of parallel and perpendicular lines given an equation of a line and a point not on that line</a:t>
            </a:r>
          </a:p>
          <a:p>
            <a:endParaRPr lang="en-US" dirty="0"/>
          </a:p>
        </p:txBody>
      </p:sp>
    </p:spTree>
    <p:extLst>
      <p:ext uri="{BB962C8B-B14F-4D97-AF65-F5344CB8AC3E}">
        <p14:creationId xmlns:p14="http://schemas.microsoft.com/office/powerpoint/2010/main" val="418956100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Geometric Properties on the Coordinate Plane</a:t>
            </a:r>
            <a:endParaRPr lang="en-US" dirty="0"/>
          </a:p>
        </p:txBody>
      </p:sp>
      <p:sp>
        <p:nvSpPr>
          <p:cNvPr id="3" name="Text Placeholder 2"/>
          <p:cNvSpPr>
            <a:spLocks noGrp="1"/>
          </p:cNvSpPr>
          <p:nvPr>
            <p:ph type="body" idx="1"/>
          </p:nvPr>
        </p:nvSpPr>
        <p:spPr/>
        <p:txBody>
          <a:bodyPr/>
          <a:lstStyle/>
          <a:p>
            <a:r>
              <a:rPr lang="en-US" dirty="0" smtClean="0"/>
              <a:t>Task</a:t>
            </a:r>
            <a:endParaRPr lang="en-US" dirty="0"/>
          </a:p>
        </p:txBody>
      </p:sp>
      <p:sp>
        <p:nvSpPr>
          <p:cNvPr id="4" name="Content Placeholder 3"/>
          <p:cNvSpPr>
            <a:spLocks noGrp="1"/>
          </p:cNvSpPr>
          <p:nvPr>
            <p:ph sz="half" idx="2"/>
          </p:nvPr>
        </p:nvSpPr>
        <p:spPr/>
        <p:txBody>
          <a:bodyPr>
            <a:normAutofit lnSpcReduction="10000"/>
          </a:bodyPr>
          <a:lstStyle/>
          <a:p>
            <a:r>
              <a:rPr lang="en-US" dirty="0" smtClean="0"/>
              <a:t>Geometric Properties in the Plane</a:t>
            </a:r>
          </a:p>
          <a:p>
            <a:r>
              <a:rPr lang="en-US" dirty="0" smtClean="0"/>
              <a:t>Equations of Parallel &amp; Perpendicular Lines (FAL)</a:t>
            </a:r>
          </a:p>
          <a:p>
            <a:r>
              <a:rPr lang="en-US" dirty="0" smtClean="0"/>
              <a:t>Square (Short Cycle Task)</a:t>
            </a:r>
          </a:p>
          <a:p>
            <a:r>
              <a:rPr lang="en-US" dirty="0" smtClean="0"/>
              <a:t>Surveillance of the Village (Culminating Task)</a:t>
            </a:r>
            <a:endParaRPr lang="en-US" dirty="0"/>
          </a:p>
        </p:txBody>
      </p:sp>
      <p:sp>
        <p:nvSpPr>
          <p:cNvPr id="5" name="Text Placeholder 4"/>
          <p:cNvSpPr>
            <a:spLocks noGrp="1"/>
          </p:cNvSpPr>
          <p:nvPr>
            <p:ph type="body" sz="quarter" idx="3"/>
          </p:nvPr>
        </p:nvSpPr>
        <p:spPr/>
        <p:txBody>
          <a:bodyPr>
            <a:normAutofit lnSpcReduction="10000"/>
          </a:bodyPr>
          <a:lstStyle/>
          <a:p>
            <a:r>
              <a:rPr lang="en-US" dirty="0" smtClean="0"/>
              <a:t>Basic Content Addressed</a:t>
            </a:r>
            <a:endParaRPr lang="en-US" dirty="0"/>
          </a:p>
        </p:txBody>
      </p:sp>
      <p:sp>
        <p:nvSpPr>
          <p:cNvPr id="6" name="Content Placeholder 5"/>
          <p:cNvSpPr>
            <a:spLocks noGrp="1"/>
          </p:cNvSpPr>
          <p:nvPr>
            <p:ph sz="quarter" idx="4"/>
          </p:nvPr>
        </p:nvSpPr>
        <p:spPr/>
        <p:txBody>
          <a:bodyPr>
            <a:normAutofit fontScale="92500"/>
          </a:bodyPr>
          <a:lstStyle/>
          <a:p>
            <a:r>
              <a:rPr lang="en-US" dirty="0" smtClean="0"/>
              <a:t>Use slope and distance formula to prove simple geometric theorems algebraically</a:t>
            </a:r>
          </a:p>
          <a:p>
            <a:r>
              <a:rPr lang="en-US" dirty="0" smtClean="0"/>
              <a:t>Find perimeter and area of polygons in a coordinate plane</a:t>
            </a:r>
          </a:p>
          <a:p>
            <a:r>
              <a:rPr lang="en-US" dirty="0" smtClean="0"/>
              <a:t>Use equations of parallel and perpendicular lines to form geometric figures</a:t>
            </a:r>
          </a:p>
          <a:p>
            <a:endParaRPr lang="en-US" dirty="0" smtClean="0"/>
          </a:p>
          <a:p>
            <a:endParaRPr lang="en-US" dirty="0"/>
          </a:p>
        </p:txBody>
      </p:sp>
    </p:spTree>
    <p:extLst>
      <p:ext uri="{BB962C8B-B14F-4D97-AF65-F5344CB8AC3E}">
        <p14:creationId xmlns:p14="http://schemas.microsoft.com/office/powerpoint/2010/main" val="144980800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Square (Short Cycle Task)</a:t>
            </a:r>
            <a:endParaRPr lang="en-US" dirty="0"/>
          </a:p>
        </p:txBody>
      </p:sp>
      <p:sp>
        <p:nvSpPr>
          <p:cNvPr id="9" name="Text Placeholder 8"/>
          <p:cNvSpPr>
            <a:spLocks noGrp="1"/>
          </p:cNvSpPr>
          <p:nvPr>
            <p:ph type="body" sz="half" idx="2"/>
          </p:nvPr>
        </p:nvSpPr>
        <p:spPr/>
        <p:txBody>
          <a:bodyPr/>
          <a:lstStyle/>
          <a:p>
            <a:pPr marL="285750" indent="-285750">
              <a:buFont typeface="Wingdings" panose="05000000000000000000" pitchFamily="2" charset="2"/>
              <a:buChar char="v"/>
            </a:pPr>
            <a:r>
              <a:rPr lang="en-US" dirty="0" smtClean="0"/>
              <a:t>This short task focuses on using the distance formula and slope formula to determine if the points graphed will form the sides of a square.</a:t>
            </a: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75050" y="982428"/>
            <a:ext cx="5111750" cy="4434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85800" y="5791200"/>
            <a:ext cx="2743200" cy="369332"/>
          </a:xfrm>
          <a:prstGeom prst="rect">
            <a:avLst/>
          </a:prstGeom>
          <a:noFill/>
        </p:spPr>
        <p:txBody>
          <a:bodyPr wrap="square" rtlCol="0">
            <a:spAutoFit/>
          </a:bodyPr>
          <a:lstStyle/>
          <a:p>
            <a:r>
              <a:rPr lang="en-US" dirty="0" smtClean="0"/>
              <a:t>Next: </a:t>
            </a:r>
            <a:r>
              <a:rPr lang="en-US" dirty="0" err="1" smtClean="0"/>
              <a:t>Tamaiko</a:t>
            </a:r>
            <a:r>
              <a:rPr lang="en-US" dirty="0" smtClean="0"/>
              <a:t> Chappell</a:t>
            </a:r>
            <a:endParaRPr lang="en-US" dirty="0"/>
          </a:p>
        </p:txBody>
      </p:sp>
    </p:spTree>
    <p:extLst>
      <p:ext uri="{BB962C8B-B14F-4D97-AF65-F5344CB8AC3E}">
        <p14:creationId xmlns:p14="http://schemas.microsoft.com/office/powerpoint/2010/main" val="273562068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04800"/>
            <a:ext cx="8229600" cy="2457450"/>
          </a:xfrm>
        </p:spPr>
        <p:txBody>
          <a:bodyPr/>
          <a:lstStyle/>
          <a:p>
            <a:r>
              <a:rPr lang="en-US" dirty="0" smtClean="0"/>
              <a:t>Analytic Geometry Resource Revision Team</a:t>
            </a:r>
            <a:endParaRPr lang="en-US" dirty="0"/>
          </a:p>
        </p:txBody>
      </p:sp>
      <p:sp>
        <p:nvSpPr>
          <p:cNvPr id="3" name="Subtitle 2"/>
          <p:cNvSpPr>
            <a:spLocks noGrp="1"/>
          </p:cNvSpPr>
          <p:nvPr>
            <p:ph type="subTitle" idx="1"/>
          </p:nvPr>
        </p:nvSpPr>
        <p:spPr>
          <a:xfrm>
            <a:off x="381000" y="2819400"/>
            <a:ext cx="8305800" cy="3048000"/>
          </a:xfrm>
        </p:spPr>
        <p:txBody>
          <a:bodyPr>
            <a:noAutofit/>
          </a:bodyPr>
          <a:lstStyle/>
          <a:p>
            <a:r>
              <a:rPr lang="en-US" sz="2400" b="1" dirty="0" smtClean="0">
                <a:solidFill>
                  <a:srgbClr val="C00000"/>
                </a:solidFill>
              </a:rPr>
              <a:t>Tamaiko Chappell- Lanier HS, Gwinnett County</a:t>
            </a:r>
          </a:p>
          <a:p>
            <a:r>
              <a:rPr lang="en-US" sz="2400" dirty="0">
                <a:solidFill>
                  <a:schemeClr val="bg1"/>
                </a:solidFill>
              </a:rPr>
              <a:t>tamaiko_chappell@gwinnett.k12.ga.us</a:t>
            </a:r>
            <a:endParaRPr lang="en-US" sz="2400" dirty="0" smtClean="0">
              <a:solidFill>
                <a:schemeClr val="bg1"/>
              </a:solidFill>
            </a:endParaRPr>
          </a:p>
          <a:p>
            <a:r>
              <a:rPr lang="en-US" sz="2400" dirty="0" smtClean="0"/>
              <a:t>Joseph League- Harrison HS, Cobb County</a:t>
            </a:r>
          </a:p>
          <a:p>
            <a:r>
              <a:rPr lang="en-US" sz="2400" dirty="0" smtClean="0"/>
              <a:t>Marilyn Munford- Sandy Creek HS, Fayette County</a:t>
            </a:r>
          </a:p>
          <a:p>
            <a:r>
              <a:rPr lang="en-US" sz="2400" dirty="0">
                <a:solidFill>
                  <a:schemeClr val="bg1"/>
                </a:solidFill>
              </a:rPr>
              <a:t>munford.marilyn@mail.fcboe.org</a:t>
            </a:r>
            <a:endParaRPr lang="en-US" sz="2400" dirty="0" smtClean="0">
              <a:solidFill>
                <a:schemeClr val="bg1"/>
              </a:solidFill>
            </a:endParaRPr>
          </a:p>
          <a:p>
            <a:r>
              <a:rPr lang="en-US" sz="2400" dirty="0" smtClean="0"/>
              <a:t>Sheila Sumner- Early County HS, Early County</a:t>
            </a:r>
            <a:endParaRPr lang="en-US" sz="2400" dirty="0"/>
          </a:p>
        </p:txBody>
      </p:sp>
    </p:spTree>
    <p:extLst>
      <p:ext uri="{BB962C8B-B14F-4D97-AF65-F5344CB8AC3E}">
        <p14:creationId xmlns:p14="http://schemas.microsoft.com/office/powerpoint/2010/main" val="188581012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5029200"/>
          </a:xfrm>
        </p:spPr>
        <p:txBody>
          <a:bodyPr/>
          <a:lstStyle/>
          <a:p>
            <a:r>
              <a:rPr lang="en-US" dirty="0" smtClean="0"/>
              <a:t>Units restructured to include FAL’s and CTE Tasks</a:t>
            </a:r>
          </a:p>
          <a:p>
            <a:r>
              <a:rPr lang="en-US" dirty="0" smtClean="0"/>
              <a:t>A variety of tasks are included- tasks with scaffolds, as well as extension tasks</a:t>
            </a:r>
          </a:p>
          <a:p>
            <a:r>
              <a:rPr lang="en-US" dirty="0" smtClean="0"/>
              <a:t>Tasks that were previously included were only checked for errors or structure- tried not to delete anything</a:t>
            </a:r>
          </a:p>
          <a:p>
            <a:r>
              <a:rPr lang="en-US" dirty="0" smtClean="0"/>
              <a:t>Additional tasks were added to fill gaps where necessary</a:t>
            </a:r>
            <a:endParaRPr lang="en-US" dirty="0"/>
          </a:p>
        </p:txBody>
      </p:sp>
      <p:sp>
        <p:nvSpPr>
          <p:cNvPr id="3" name="Title 2"/>
          <p:cNvSpPr>
            <a:spLocks noGrp="1"/>
          </p:cNvSpPr>
          <p:nvPr>
            <p:ph type="title"/>
          </p:nvPr>
        </p:nvSpPr>
        <p:spPr/>
        <p:txBody>
          <a:bodyPr/>
          <a:lstStyle/>
          <a:p>
            <a:r>
              <a:rPr lang="en-US" dirty="0" smtClean="0"/>
              <a:t>Overview of Our Work	</a:t>
            </a:r>
            <a:endParaRPr lang="en-US" dirty="0"/>
          </a:p>
        </p:txBody>
      </p:sp>
    </p:spTree>
    <p:extLst>
      <p:ext uri="{BB962C8B-B14F-4D97-AF65-F5344CB8AC3E}">
        <p14:creationId xmlns:p14="http://schemas.microsoft.com/office/powerpoint/2010/main" val="1533830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Select the CCGPS ELA/Math Tab</a:t>
            </a:r>
            <a:endParaRPr lang="en-US" dirty="0"/>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060742"/>
            <a:ext cx="8458201" cy="5500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own Arrow 4"/>
          <p:cNvSpPr/>
          <p:nvPr/>
        </p:nvSpPr>
        <p:spPr>
          <a:xfrm rot="13717399">
            <a:off x="1026108" y="1662399"/>
            <a:ext cx="285878" cy="245785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333500" y="1676400"/>
            <a:ext cx="10287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6477000" y="4747491"/>
            <a:ext cx="1752600" cy="307777"/>
          </a:xfrm>
          <a:prstGeom prst="rect">
            <a:avLst/>
          </a:prstGeom>
          <a:noFill/>
        </p:spPr>
        <p:txBody>
          <a:bodyPr wrap="square" rtlCol="0">
            <a:spAutoFit/>
          </a:bodyPr>
          <a:lstStyle/>
          <a:p>
            <a:r>
              <a:rPr lang="en-US" sz="1400" dirty="0" smtClean="0"/>
              <a:t>Direct Link to Page</a:t>
            </a:r>
            <a:endParaRPr lang="en-US" sz="1400" dirty="0"/>
          </a:p>
        </p:txBody>
      </p:sp>
      <p:sp>
        <p:nvSpPr>
          <p:cNvPr id="4" name="5-Point Star 3">
            <a:hlinkClick r:id="rId3"/>
          </p:cNvPr>
          <p:cNvSpPr/>
          <p:nvPr/>
        </p:nvSpPr>
        <p:spPr>
          <a:xfrm>
            <a:off x="6855390" y="4137891"/>
            <a:ext cx="533400" cy="6096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1735298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229600" cy="4648200"/>
          </a:xfrm>
        </p:spPr>
        <p:txBody>
          <a:bodyPr>
            <a:normAutofit lnSpcReduction="10000"/>
          </a:bodyPr>
          <a:lstStyle/>
          <a:p>
            <a:r>
              <a:rPr lang="en-US" dirty="0" smtClean="0"/>
              <a:t>Although </a:t>
            </a:r>
            <a:r>
              <a:rPr lang="en-US" dirty="0"/>
              <a:t>the language of mathematical argument and justification is not explicitly expressed in the </a:t>
            </a:r>
            <a:r>
              <a:rPr lang="en-US" dirty="0" smtClean="0"/>
              <a:t>standards themselves, </a:t>
            </a:r>
            <a:r>
              <a:rPr lang="en-US" dirty="0"/>
              <a:t>it is embedded in the Standards for Mathematical Practice (3. Construct viable arguments and critique the reasoning of others.). </a:t>
            </a:r>
            <a:endParaRPr lang="en-US" dirty="0" smtClean="0"/>
          </a:p>
          <a:p>
            <a:r>
              <a:rPr lang="en-US" dirty="0" smtClean="0"/>
              <a:t>New culminating task, </a:t>
            </a:r>
            <a:r>
              <a:rPr lang="en-US" b="1" u="sng" dirty="0" smtClean="0"/>
              <a:t>Geometry Gardens</a:t>
            </a:r>
            <a:r>
              <a:rPr lang="en-US" dirty="0" smtClean="0"/>
              <a:t> added- students create a new neighborhood/subdivision that includes similar figures, congruent triangles and triangle inequality</a:t>
            </a:r>
            <a:endParaRPr lang="en-US" dirty="0"/>
          </a:p>
          <a:p>
            <a:endParaRPr lang="en-US" dirty="0"/>
          </a:p>
        </p:txBody>
      </p:sp>
      <p:sp>
        <p:nvSpPr>
          <p:cNvPr id="3" name="Title 2"/>
          <p:cNvSpPr>
            <a:spLocks noGrp="1"/>
          </p:cNvSpPr>
          <p:nvPr>
            <p:ph type="title"/>
          </p:nvPr>
        </p:nvSpPr>
        <p:spPr/>
        <p:txBody>
          <a:bodyPr>
            <a:normAutofit fontScale="90000"/>
          </a:bodyPr>
          <a:lstStyle/>
          <a:p>
            <a:r>
              <a:rPr lang="en-US" dirty="0" smtClean="0"/>
              <a:t>Unit 1 (Similarity, Congruence and Proofs) Highlights	</a:t>
            </a:r>
            <a:endParaRPr lang="en-US" dirty="0"/>
          </a:p>
        </p:txBody>
      </p:sp>
    </p:spTree>
    <p:extLst>
      <p:ext uri="{BB962C8B-B14F-4D97-AF65-F5344CB8AC3E}">
        <p14:creationId xmlns:p14="http://schemas.microsoft.com/office/powerpoint/2010/main" val="85772426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CTE Tasks : </a:t>
            </a:r>
            <a:r>
              <a:rPr lang="en-US" b="1" u="sng" dirty="0" smtClean="0"/>
              <a:t>Access Ramp</a:t>
            </a:r>
            <a:r>
              <a:rPr lang="en-US" b="1" dirty="0" smtClean="0"/>
              <a:t>- </a:t>
            </a:r>
            <a:r>
              <a:rPr lang="en-US" dirty="0" smtClean="0"/>
              <a:t>students design an access ramp that is compliant with the Americans with Disabilities Act requirements using trigonometric ratios; </a:t>
            </a:r>
            <a:r>
              <a:rPr lang="en-US" b="1" u="sng" dirty="0" smtClean="0"/>
              <a:t>Range of Motion</a:t>
            </a:r>
            <a:r>
              <a:rPr lang="en-US" dirty="0" smtClean="0"/>
              <a:t>- students track a physical therapy patient’s range of motion in his arm</a:t>
            </a:r>
          </a:p>
          <a:p>
            <a:r>
              <a:rPr lang="en-US" dirty="0" smtClean="0"/>
              <a:t>“Hypsometer Activity” included as a Culminating Task </a:t>
            </a:r>
            <a:endParaRPr lang="en-US" dirty="0"/>
          </a:p>
        </p:txBody>
      </p:sp>
      <p:sp>
        <p:nvSpPr>
          <p:cNvPr id="3" name="Title 2"/>
          <p:cNvSpPr>
            <a:spLocks noGrp="1"/>
          </p:cNvSpPr>
          <p:nvPr>
            <p:ph type="title"/>
          </p:nvPr>
        </p:nvSpPr>
        <p:spPr/>
        <p:txBody>
          <a:bodyPr>
            <a:normAutofit fontScale="90000"/>
          </a:bodyPr>
          <a:lstStyle/>
          <a:p>
            <a:r>
              <a:rPr lang="en-US" dirty="0" smtClean="0"/>
              <a:t>Unit 2 (Right Triangle Trigonometry) Highlights	</a:t>
            </a:r>
            <a:endParaRPr lang="en-US" dirty="0"/>
          </a:p>
        </p:txBody>
      </p:sp>
    </p:spTree>
    <p:extLst>
      <p:ext uri="{BB962C8B-B14F-4D97-AF65-F5344CB8AC3E}">
        <p14:creationId xmlns:p14="http://schemas.microsoft.com/office/powerpoint/2010/main" val="270382436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4495800"/>
          </a:xfrm>
        </p:spPr>
        <p:txBody>
          <a:bodyPr/>
          <a:lstStyle/>
          <a:p>
            <a:r>
              <a:rPr lang="en-US" dirty="0" smtClean="0"/>
              <a:t>CTE Task: Grain Storage- students are tasked with designing a wheat storage unit based on the capacity of the current facility</a:t>
            </a:r>
          </a:p>
          <a:p>
            <a:r>
              <a:rPr lang="en-US" dirty="0" smtClean="0"/>
              <a:t>FAL’s: </a:t>
            </a:r>
            <a:r>
              <a:rPr lang="en-US" b="1" u="sng" dirty="0" smtClean="0"/>
              <a:t>Evaluating Statements about Enlargements</a:t>
            </a:r>
            <a:r>
              <a:rPr lang="en-US" dirty="0" smtClean="0"/>
              <a:t>- helps you identify and assist students who have trouble computing area, perimeter and volume of shapes AND recognize the relationships between perimeter, area and volume after scaling</a:t>
            </a:r>
            <a:endParaRPr lang="en-US" dirty="0"/>
          </a:p>
        </p:txBody>
      </p:sp>
      <p:sp>
        <p:nvSpPr>
          <p:cNvPr id="3" name="Title 2"/>
          <p:cNvSpPr>
            <a:spLocks noGrp="1"/>
          </p:cNvSpPr>
          <p:nvPr>
            <p:ph type="title"/>
          </p:nvPr>
        </p:nvSpPr>
        <p:spPr/>
        <p:txBody>
          <a:bodyPr>
            <a:normAutofit fontScale="90000"/>
          </a:bodyPr>
          <a:lstStyle/>
          <a:p>
            <a:r>
              <a:rPr lang="en-US" dirty="0" smtClean="0"/>
              <a:t>Unit 3 (Circles and Volumes) Highlights</a:t>
            </a:r>
            <a:endParaRPr lang="en-US" dirty="0"/>
          </a:p>
        </p:txBody>
      </p:sp>
    </p:spTree>
    <p:extLst>
      <p:ext uri="{BB962C8B-B14F-4D97-AF65-F5344CB8AC3E}">
        <p14:creationId xmlns:p14="http://schemas.microsoft.com/office/powerpoint/2010/main" val="388325007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981200"/>
            <a:ext cx="8229600" cy="4114800"/>
          </a:xfrm>
        </p:spPr>
        <p:txBody>
          <a:bodyPr>
            <a:normAutofit fontScale="92500" lnSpcReduction="10000"/>
          </a:bodyPr>
          <a:lstStyle/>
          <a:p>
            <a:r>
              <a:rPr lang="en-US" dirty="0" smtClean="0"/>
              <a:t>Units 4 and 6 were mainly checked for structural errors</a:t>
            </a:r>
          </a:p>
          <a:p>
            <a:r>
              <a:rPr lang="en-US" dirty="0" smtClean="0"/>
              <a:t>Unit 4- Students are introduced to complex numbers</a:t>
            </a:r>
          </a:p>
          <a:p>
            <a:r>
              <a:rPr lang="en-US" dirty="0" smtClean="0"/>
              <a:t>Unit 6- Students explore circles and parabolas as conic sections; the Essential Questions are a great resource for perspective for this unit</a:t>
            </a:r>
          </a:p>
          <a:p>
            <a:r>
              <a:rPr lang="en-US" dirty="0" smtClean="0"/>
              <a:t>Unit 7- Students explore basic probability; Enduring Understandings and Vocabulary are a great resource for perspective for this unit</a:t>
            </a:r>
          </a:p>
          <a:p>
            <a:endParaRPr lang="en-US" dirty="0" smtClean="0"/>
          </a:p>
        </p:txBody>
      </p:sp>
      <p:sp>
        <p:nvSpPr>
          <p:cNvPr id="3" name="Title 2"/>
          <p:cNvSpPr>
            <a:spLocks noGrp="1"/>
          </p:cNvSpPr>
          <p:nvPr>
            <p:ph type="title"/>
          </p:nvPr>
        </p:nvSpPr>
        <p:spPr>
          <a:xfrm>
            <a:off x="457200" y="304800"/>
            <a:ext cx="8229600" cy="1600200"/>
          </a:xfrm>
        </p:spPr>
        <p:txBody>
          <a:bodyPr>
            <a:noAutofit/>
          </a:bodyPr>
          <a:lstStyle/>
          <a:p>
            <a:r>
              <a:rPr lang="en-US" sz="3200" dirty="0" smtClean="0"/>
              <a:t>Unit 4 (Extending the Number System)</a:t>
            </a:r>
            <a:br>
              <a:rPr lang="en-US" sz="3200" dirty="0" smtClean="0"/>
            </a:br>
            <a:r>
              <a:rPr lang="en-US" sz="3200" dirty="0" smtClean="0"/>
              <a:t>Unit 6 (Modeling Geometry)</a:t>
            </a:r>
            <a:br>
              <a:rPr lang="en-US" sz="3200" dirty="0" smtClean="0"/>
            </a:br>
            <a:r>
              <a:rPr lang="en-US" sz="3200" dirty="0" smtClean="0"/>
              <a:t>Unit 7 (Applications of Probability)</a:t>
            </a:r>
            <a:endParaRPr lang="en-US" sz="3200" dirty="0"/>
          </a:p>
        </p:txBody>
      </p:sp>
    </p:spTree>
    <p:extLst>
      <p:ext uri="{BB962C8B-B14F-4D97-AF65-F5344CB8AC3E}">
        <p14:creationId xmlns:p14="http://schemas.microsoft.com/office/powerpoint/2010/main" val="200458109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LOTS and LOTS of tasks in this unit! </a:t>
            </a:r>
          </a:p>
          <a:p>
            <a:r>
              <a:rPr lang="en-US" dirty="0" smtClean="0"/>
              <a:t>A concept map for using the quadratic formula was added</a:t>
            </a:r>
          </a:p>
          <a:p>
            <a:r>
              <a:rPr lang="en-US" dirty="0" smtClean="0"/>
              <a:t>FAL: </a:t>
            </a:r>
            <a:r>
              <a:rPr lang="en-US" b="1" u="sng" dirty="0" smtClean="0"/>
              <a:t>Forming Quadratics</a:t>
            </a:r>
            <a:r>
              <a:rPr lang="en-US" dirty="0" smtClean="0"/>
              <a:t>- identify and assist students who have difficulty understanding how the factored form of the function can help identify its roots, how completing the square can help identify the maximum/minimum point of the graph, how the standard form can help identify the y-intercept of the graph</a:t>
            </a:r>
            <a:endParaRPr lang="en-US" dirty="0"/>
          </a:p>
        </p:txBody>
      </p:sp>
      <p:sp>
        <p:nvSpPr>
          <p:cNvPr id="3" name="Title 2"/>
          <p:cNvSpPr>
            <a:spLocks noGrp="1"/>
          </p:cNvSpPr>
          <p:nvPr>
            <p:ph type="title"/>
          </p:nvPr>
        </p:nvSpPr>
        <p:spPr/>
        <p:txBody>
          <a:bodyPr>
            <a:normAutofit fontScale="90000"/>
          </a:bodyPr>
          <a:lstStyle/>
          <a:p>
            <a:r>
              <a:rPr lang="en-US" dirty="0" smtClean="0"/>
              <a:t>Unit 5 (Quadratic Functions) Highlights</a:t>
            </a:r>
            <a:endParaRPr lang="en-US" dirty="0"/>
          </a:p>
        </p:txBody>
      </p:sp>
      <p:sp>
        <p:nvSpPr>
          <p:cNvPr id="4" name="TextBox 3"/>
          <p:cNvSpPr txBox="1"/>
          <p:nvPr/>
        </p:nvSpPr>
        <p:spPr>
          <a:xfrm>
            <a:off x="6605392" y="6019800"/>
            <a:ext cx="2362200" cy="369332"/>
          </a:xfrm>
          <a:prstGeom prst="rect">
            <a:avLst/>
          </a:prstGeom>
          <a:noFill/>
        </p:spPr>
        <p:txBody>
          <a:bodyPr wrap="square" rtlCol="0">
            <a:spAutoFit/>
          </a:bodyPr>
          <a:lstStyle/>
          <a:p>
            <a:r>
              <a:rPr lang="en-US" dirty="0" smtClean="0"/>
              <a:t>Next: Jennifer Greer</a:t>
            </a:r>
            <a:endParaRPr lang="en-US" dirty="0"/>
          </a:p>
        </p:txBody>
      </p:sp>
    </p:spTree>
    <p:extLst>
      <p:ext uri="{BB962C8B-B14F-4D97-AF65-F5344CB8AC3E}">
        <p14:creationId xmlns:p14="http://schemas.microsoft.com/office/powerpoint/2010/main" val="222571840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All update webinars and Unit webinars are available for Coordinate </a:t>
            </a:r>
            <a:r>
              <a:rPr lang="en-US" dirty="0" err="1" smtClean="0"/>
              <a:t>Alg</a:t>
            </a:r>
            <a:r>
              <a:rPr lang="en-US" dirty="0" smtClean="0"/>
              <a:t>/</a:t>
            </a:r>
            <a:r>
              <a:rPr lang="en-US" dirty="0" err="1" smtClean="0"/>
              <a:t>Acc</a:t>
            </a:r>
            <a:r>
              <a:rPr lang="en-US" dirty="0" smtClean="0"/>
              <a:t> CA at </a:t>
            </a:r>
            <a:r>
              <a:rPr lang="en-US" dirty="0">
                <a:hlinkClick r:id="rId2"/>
              </a:rPr>
              <a:t>https://</a:t>
            </a:r>
            <a:r>
              <a:rPr lang="en-US" dirty="0" smtClean="0">
                <a:hlinkClick r:id="rId2"/>
              </a:rPr>
              <a:t>www.georgiastandards.org/Common-Core/Pages/Math-PL-Sessions.aspx</a:t>
            </a:r>
            <a:endParaRPr lang="en-US" dirty="0" smtClean="0"/>
          </a:p>
          <a:p>
            <a:endParaRPr lang="en-US" dirty="0"/>
          </a:p>
          <a:p>
            <a:r>
              <a:rPr lang="en-US" dirty="0" smtClean="0"/>
              <a:t>All Unit webinars </a:t>
            </a:r>
            <a:r>
              <a:rPr lang="en-US" dirty="0"/>
              <a:t>are </a:t>
            </a:r>
            <a:r>
              <a:rPr lang="en-US" dirty="0" smtClean="0"/>
              <a:t>available for Analytic Geometry/</a:t>
            </a:r>
            <a:r>
              <a:rPr lang="en-US" dirty="0" err="1" smtClean="0"/>
              <a:t>Acc</a:t>
            </a:r>
            <a:r>
              <a:rPr lang="en-US" dirty="0" smtClean="0"/>
              <a:t> AG at </a:t>
            </a:r>
            <a:r>
              <a:rPr lang="en-US" dirty="0">
                <a:hlinkClick r:id="rId3"/>
              </a:rPr>
              <a:t>https://</a:t>
            </a:r>
            <a:r>
              <a:rPr lang="en-US" dirty="0" smtClean="0">
                <a:hlinkClick r:id="rId3"/>
              </a:rPr>
              <a:t>www.georgiastandards.org/Common-Core/Pages/Math.aspx</a:t>
            </a:r>
            <a:endParaRPr lang="en-US" dirty="0" smtClean="0"/>
          </a:p>
          <a:p>
            <a:r>
              <a:rPr lang="en-US" dirty="0" smtClean="0"/>
              <a:t>This presentation will be posted on the 9-10 Wiki Space </a:t>
            </a:r>
          </a:p>
          <a:p>
            <a:pPr marL="137160" indent="0">
              <a:buNone/>
            </a:pPr>
            <a:r>
              <a:rPr lang="en-US" dirty="0" smtClean="0">
                <a:hlinkClick r:id="rId4"/>
              </a:rPr>
              <a:t>   https</a:t>
            </a:r>
            <a:r>
              <a:rPr lang="en-US" dirty="0">
                <a:hlinkClick r:id="rId4"/>
              </a:rPr>
              <a:t>://ccgpsmathematics9-10.wikispaces.com/</a:t>
            </a:r>
            <a:endParaRPr lang="en-US" dirty="0" smtClean="0"/>
          </a:p>
          <a:p>
            <a:pPr marL="137160" indent="0">
              <a:buNone/>
            </a:pPr>
            <a:endParaRPr lang="en-US" dirty="0"/>
          </a:p>
        </p:txBody>
      </p:sp>
    </p:spTree>
    <p:extLst>
      <p:ext uri="{BB962C8B-B14F-4D97-AF65-F5344CB8AC3E}">
        <p14:creationId xmlns:p14="http://schemas.microsoft.com/office/powerpoint/2010/main" val="97152771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t>DOE Math Team</a:t>
            </a:r>
            <a:endParaRPr lang="en-US" sz="6600" dirty="0"/>
          </a:p>
        </p:txBody>
      </p:sp>
      <p:sp>
        <p:nvSpPr>
          <p:cNvPr id="9" name="TextBox 8"/>
          <p:cNvSpPr txBox="1"/>
          <p:nvPr/>
        </p:nvSpPr>
        <p:spPr>
          <a:xfrm>
            <a:off x="2362200" y="1371600"/>
            <a:ext cx="4969630" cy="1938992"/>
          </a:xfrm>
          <a:prstGeom prst="rect">
            <a:avLst/>
          </a:prstGeom>
          <a:noFill/>
        </p:spPr>
        <p:txBody>
          <a:bodyPr wrap="none" rtlCol="0">
            <a:spAutoFit/>
          </a:bodyPr>
          <a:lstStyle/>
          <a:p>
            <a:r>
              <a:rPr lang="en-US" sz="2400" dirty="0"/>
              <a:t>Sandi </a:t>
            </a:r>
            <a:r>
              <a:rPr lang="en-US" sz="2400" dirty="0" smtClean="0"/>
              <a:t>Woodall</a:t>
            </a:r>
          </a:p>
          <a:p>
            <a:r>
              <a:rPr lang="en-US" sz="2400" dirty="0" smtClean="0"/>
              <a:t>Mathematics </a:t>
            </a:r>
            <a:r>
              <a:rPr lang="en-US" sz="2400" dirty="0"/>
              <a:t>Program </a:t>
            </a:r>
            <a:r>
              <a:rPr lang="en-US" sz="2400" dirty="0" smtClean="0"/>
              <a:t>Coordinator</a:t>
            </a:r>
          </a:p>
          <a:p>
            <a:r>
              <a:rPr lang="en-US" sz="2400" dirty="0" smtClean="0"/>
              <a:t>Phone</a:t>
            </a:r>
            <a:r>
              <a:rPr lang="en-US" sz="2400" dirty="0"/>
              <a:t>: 404-463-1736</a:t>
            </a:r>
          </a:p>
          <a:p>
            <a:r>
              <a:rPr lang="en-US" sz="2400" dirty="0"/>
              <a:t>Email: </a:t>
            </a:r>
            <a:r>
              <a:rPr lang="en-US" sz="2400" dirty="0">
                <a:hlinkClick r:id="rId2"/>
              </a:rPr>
              <a:t>swoodall@doe.k12.ga.us</a:t>
            </a:r>
            <a:endParaRPr lang="en-US" sz="2400" dirty="0"/>
          </a:p>
          <a:p>
            <a:endParaRPr lang="en-US" sz="2400" dirty="0"/>
          </a:p>
        </p:txBody>
      </p:sp>
      <p:sp>
        <p:nvSpPr>
          <p:cNvPr id="11" name="TextBox 10"/>
          <p:cNvSpPr txBox="1"/>
          <p:nvPr/>
        </p:nvSpPr>
        <p:spPr>
          <a:xfrm>
            <a:off x="76200" y="3170872"/>
            <a:ext cx="8915400" cy="2308324"/>
          </a:xfrm>
          <a:prstGeom prst="rect">
            <a:avLst/>
          </a:prstGeom>
          <a:noFill/>
        </p:spPr>
        <p:txBody>
          <a:bodyPr wrap="square" rtlCol="0">
            <a:spAutoFit/>
          </a:bodyPr>
          <a:lstStyle/>
          <a:p>
            <a:r>
              <a:rPr lang="en-US" dirty="0"/>
              <a:t>	</a:t>
            </a:r>
          </a:p>
          <a:p>
            <a:r>
              <a:rPr lang="en-US" dirty="0"/>
              <a:t>Brooke Kline	Program Specialist (6-12)	404-657-9064	bkline@doe.k12.ga.us	</a:t>
            </a:r>
          </a:p>
          <a:p>
            <a:r>
              <a:rPr lang="en-US" dirty="0"/>
              <a:t>James Pratt	Program Specialist (6-12)	404-651-7272	jpratt@doe.k12.ga.us	</a:t>
            </a:r>
          </a:p>
          <a:p>
            <a:r>
              <a:rPr lang="en-US" dirty="0"/>
              <a:t>Turtle Gunn	Program Specialist (K-5)	404-656-2608	tgunn@doe.k12.ga.us	</a:t>
            </a:r>
          </a:p>
          <a:p>
            <a:endParaRPr lang="en-US" dirty="0"/>
          </a:p>
        </p:txBody>
      </p:sp>
    </p:spTree>
    <p:extLst>
      <p:ext uri="{BB962C8B-B14F-4D97-AF65-F5344CB8AC3E}">
        <p14:creationId xmlns:p14="http://schemas.microsoft.com/office/powerpoint/2010/main" val="7631545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Select the Mathematics option under Browse CCGPS</a:t>
            </a:r>
            <a:endParaRPr lang="en-US" sz="3600" dirty="0"/>
          </a:p>
        </p:txBody>
      </p:sp>
      <p:sp>
        <p:nvSpPr>
          <p:cNvPr id="3" name="Content Placeholder 2"/>
          <p:cNvSpPr>
            <a:spLocks noGrp="1"/>
          </p:cNvSpPr>
          <p:nvPr>
            <p:ph idx="1"/>
          </p:nvPr>
        </p:nvSpPr>
        <p:spPr/>
        <p:txBody>
          <a:bodyPr/>
          <a:lstStyle/>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999" y="1371600"/>
            <a:ext cx="8534401"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own Arrow 3"/>
          <p:cNvSpPr/>
          <p:nvPr/>
        </p:nvSpPr>
        <p:spPr>
          <a:xfrm rot="10800000">
            <a:off x="1028700" y="4267200"/>
            <a:ext cx="228600" cy="1676400"/>
          </a:xfrm>
          <a:prstGeom prst="downArrow">
            <a:avLst/>
          </a:prstGeom>
          <a:solidFill>
            <a:srgbClr val="FF0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85800" y="3962400"/>
            <a:ext cx="914400" cy="2000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Point Star 5">
            <a:hlinkClick r:id="rId3"/>
          </p:cNvPr>
          <p:cNvSpPr/>
          <p:nvPr/>
        </p:nvSpPr>
        <p:spPr>
          <a:xfrm>
            <a:off x="685800" y="5943600"/>
            <a:ext cx="457200" cy="4572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54100" y="6246911"/>
            <a:ext cx="1752600" cy="307777"/>
          </a:xfrm>
          <a:prstGeom prst="rect">
            <a:avLst/>
          </a:prstGeom>
          <a:noFill/>
        </p:spPr>
        <p:txBody>
          <a:bodyPr wrap="square" rtlCol="0">
            <a:spAutoFit/>
          </a:bodyPr>
          <a:lstStyle/>
          <a:p>
            <a:r>
              <a:rPr lang="en-US" sz="1400" dirty="0" smtClean="0"/>
              <a:t>Direct Link to Page</a:t>
            </a:r>
            <a:endParaRPr lang="en-US" sz="1400" dirty="0"/>
          </a:p>
        </p:txBody>
      </p:sp>
    </p:spTree>
    <p:extLst>
      <p:ext uri="{BB962C8B-B14F-4D97-AF65-F5344CB8AC3E}">
        <p14:creationId xmlns:p14="http://schemas.microsoft.com/office/powerpoint/2010/main" val="30913921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Select the 9-12 </a:t>
            </a:r>
            <a:br>
              <a:rPr lang="en-US" sz="3600" dirty="0" smtClean="0"/>
            </a:br>
            <a:r>
              <a:rPr lang="en-US" sz="3600" dirty="0" smtClean="0"/>
              <a:t>option in the Mathematics section</a:t>
            </a:r>
            <a:endParaRPr lang="en-US" sz="3600" dirty="0"/>
          </a:p>
        </p:txBody>
      </p:sp>
      <p:sp>
        <p:nvSpPr>
          <p:cNvPr id="3" name="Content Placeholder 2"/>
          <p:cNvSpPr>
            <a:spLocks noGrp="1"/>
          </p:cNvSpPr>
          <p:nvPr>
            <p:ph idx="1"/>
          </p:nvPr>
        </p:nvSpPr>
        <p:spPr/>
        <p:txBody>
          <a:bodyPr/>
          <a:lstStyle/>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799" y="1371600"/>
            <a:ext cx="8610601" cy="5333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609600" y="4239491"/>
            <a:ext cx="6858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p:cNvSpPr/>
          <p:nvPr/>
        </p:nvSpPr>
        <p:spPr>
          <a:xfrm rot="10800000">
            <a:off x="800100" y="4495800"/>
            <a:ext cx="228600" cy="1676400"/>
          </a:xfrm>
          <a:prstGeom prst="downArrow">
            <a:avLst/>
          </a:prstGeom>
          <a:solidFill>
            <a:srgbClr val="FF00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5-Point Star 4">
            <a:hlinkClick r:id="rId3"/>
          </p:cNvPr>
          <p:cNvSpPr/>
          <p:nvPr/>
        </p:nvSpPr>
        <p:spPr>
          <a:xfrm>
            <a:off x="516082" y="6192981"/>
            <a:ext cx="457200" cy="4572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28701" y="6305459"/>
            <a:ext cx="1752600" cy="307777"/>
          </a:xfrm>
          <a:prstGeom prst="rect">
            <a:avLst/>
          </a:prstGeom>
          <a:noFill/>
        </p:spPr>
        <p:txBody>
          <a:bodyPr wrap="square" rtlCol="0">
            <a:spAutoFit/>
          </a:bodyPr>
          <a:lstStyle/>
          <a:p>
            <a:r>
              <a:rPr lang="en-US" sz="1400" dirty="0" smtClean="0"/>
              <a:t>Direct Link to Page</a:t>
            </a:r>
            <a:endParaRPr lang="en-US" sz="1400" dirty="0"/>
          </a:p>
        </p:txBody>
      </p:sp>
    </p:spTree>
    <p:extLst>
      <p:ext uri="{BB962C8B-B14F-4D97-AF65-F5344CB8AC3E}">
        <p14:creationId xmlns:p14="http://schemas.microsoft.com/office/powerpoint/2010/main" val="26466902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Mathematics 9-12 - Google Chrome"/>
          <p:cNvPicPr>
            <a:picLocks noChangeAspect="1"/>
          </p:cNvPicPr>
          <p:nvPr/>
        </p:nvPicPr>
        <p:blipFill rotWithShape="1">
          <a:blip r:embed="rId2">
            <a:extLst>
              <a:ext uri="{28A0092B-C50C-407E-A947-70E740481C1C}">
                <a14:useLocalDpi xmlns:a14="http://schemas.microsoft.com/office/drawing/2010/main" val="0"/>
              </a:ext>
            </a:extLst>
          </a:blip>
          <a:srcRect t="3605"/>
          <a:stretch/>
        </p:blipFill>
        <p:spPr>
          <a:xfrm>
            <a:off x="302491" y="847222"/>
            <a:ext cx="8610600" cy="5497944"/>
          </a:xfrm>
          <a:prstGeom prst="rect">
            <a:avLst/>
          </a:prstGeom>
        </p:spPr>
      </p:pic>
      <p:sp>
        <p:nvSpPr>
          <p:cNvPr id="5" name="TextBox 4"/>
          <p:cNvSpPr txBox="1"/>
          <p:nvPr/>
        </p:nvSpPr>
        <p:spPr>
          <a:xfrm>
            <a:off x="454891" y="210128"/>
            <a:ext cx="8305800" cy="584775"/>
          </a:xfrm>
          <a:prstGeom prst="rect">
            <a:avLst/>
          </a:prstGeom>
          <a:noFill/>
        </p:spPr>
        <p:txBody>
          <a:bodyPr wrap="square" rtlCol="0">
            <a:spAutoFit/>
          </a:bodyPr>
          <a:lstStyle/>
          <a:p>
            <a:r>
              <a:rPr lang="en-US" sz="3200" b="1" dirty="0" smtClean="0">
                <a:solidFill>
                  <a:schemeClr val="accent1"/>
                </a:solidFill>
                <a:effectLst>
                  <a:outerShdw blurRad="38100" dist="38100" dir="2700000" algn="tl">
                    <a:srgbClr val="000000">
                      <a:alpha val="43137"/>
                    </a:srgbClr>
                  </a:outerShdw>
                </a:effectLst>
              </a:rPr>
              <a:t>Expand the Coordinate Algebra Course</a:t>
            </a:r>
            <a:endParaRPr lang="en-US" sz="3200" b="1" dirty="0">
              <a:solidFill>
                <a:schemeClr val="accent1"/>
              </a:solidFill>
              <a:effectLst>
                <a:outerShdw blurRad="38100" dist="38100" dir="2700000" algn="tl">
                  <a:srgbClr val="000000">
                    <a:alpha val="43137"/>
                  </a:srgbClr>
                </a:outerShdw>
              </a:effectLst>
            </a:endParaRPr>
          </a:p>
        </p:txBody>
      </p:sp>
      <p:sp>
        <p:nvSpPr>
          <p:cNvPr id="7" name="Right Arrow 6"/>
          <p:cNvSpPr/>
          <p:nvPr/>
        </p:nvSpPr>
        <p:spPr>
          <a:xfrm rot="19643697">
            <a:off x="2611925" y="4253721"/>
            <a:ext cx="2962288" cy="228600"/>
          </a:xfrm>
          <a:prstGeom prst="rightArrow">
            <a:avLst>
              <a:gd name="adj1" fmla="val 8208"/>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257800" y="3139933"/>
            <a:ext cx="1219200" cy="45626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a:hlinkClick r:id="rId3"/>
          </p:cNvPr>
          <p:cNvSpPr/>
          <p:nvPr/>
        </p:nvSpPr>
        <p:spPr>
          <a:xfrm>
            <a:off x="1447800" y="4800600"/>
            <a:ext cx="535709" cy="6858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219200" y="5638799"/>
            <a:ext cx="1752600" cy="307777"/>
          </a:xfrm>
          <a:prstGeom prst="rect">
            <a:avLst/>
          </a:prstGeom>
          <a:noFill/>
        </p:spPr>
        <p:txBody>
          <a:bodyPr wrap="square" rtlCol="0">
            <a:spAutoFit/>
          </a:bodyPr>
          <a:lstStyle/>
          <a:p>
            <a:r>
              <a:rPr lang="en-US" sz="1400" dirty="0" smtClean="0"/>
              <a:t>Direct Link to Page</a:t>
            </a:r>
            <a:endParaRPr lang="en-US" sz="1400" dirty="0"/>
          </a:p>
        </p:txBody>
      </p:sp>
    </p:spTree>
    <p:extLst>
      <p:ext uri="{BB962C8B-B14F-4D97-AF65-F5344CB8AC3E}">
        <p14:creationId xmlns:p14="http://schemas.microsoft.com/office/powerpoint/2010/main" val="29886531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Select the Comprehensive Course Overview</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57387696"/>
              </p:ext>
            </p:extLst>
          </p:nvPr>
        </p:nvGraphicFramePr>
        <p:xfrm>
          <a:off x="457200" y="1600200"/>
          <a:ext cx="8229600" cy="4708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 y="1295400"/>
            <a:ext cx="83820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Down Arrow 7"/>
          <p:cNvSpPr/>
          <p:nvPr/>
        </p:nvSpPr>
        <p:spPr>
          <a:xfrm rot="19593436">
            <a:off x="5133236" y="2276937"/>
            <a:ext cx="285878" cy="245785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6019800" y="4419601"/>
            <a:ext cx="17526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57200" y="6248400"/>
            <a:ext cx="1752600" cy="307777"/>
          </a:xfrm>
          <a:prstGeom prst="rect">
            <a:avLst/>
          </a:prstGeom>
          <a:noFill/>
        </p:spPr>
        <p:txBody>
          <a:bodyPr wrap="square" rtlCol="0">
            <a:spAutoFit/>
          </a:bodyPr>
          <a:lstStyle/>
          <a:p>
            <a:r>
              <a:rPr lang="en-US" sz="1400" dirty="0" smtClean="0"/>
              <a:t>Direct Link to Page</a:t>
            </a:r>
            <a:endParaRPr lang="en-US" sz="1400" dirty="0"/>
          </a:p>
        </p:txBody>
      </p:sp>
      <p:sp>
        <p:nvSpPr>
          <p:cNvPr id="10" name="5-Point Star 9">
            <a:hlinkClick r:id="rId8"/>
          </p:cNvPr>
          <p:cNvSpPr/>
          <p:nvPr/>
        </p:nvSpPr>
        <p:spPr>
          <a:xfrm>
            <a:off x="609600" y="5715000"/>
            <a:ext cx="609600" cy="533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1156647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540</TotalTime>
  <Words>1982</Words>
  <Application>Microsoft Office PowerPoint</Application>
  <PresentationFormat>On-screen Show (4:3)</PresentationFormat>
  <Paragraphs>296</Paragraphs>
  <Slides>56</Slides>
  <Notes>12</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Apex</vt:lpstr>
      <vt:lpstr>Coordinate Algebra and Analytic Geometry Resource Revision Highlights </vt:lpstr>
      <vt:lpstr>Resource Revision Team’s Tasks Jennifer Greer Floyd County Schools jgreer@floydboe.net </vt:lpstr>
      <vt:lpstr>Coordinate Algebra/Acc CA  Comprehensive Course Overview</vt:lpstr>
      <vt:lpstr>Begin at www.georgiastandards.org</vt:lpstr>
      <vt:lpstr>Select the CCGPS ELA/Math Tab</vt:lpstr>
      <vt:lpstr>Select the Mathematics option under Browse CCGPS</vt:lpstr>
      <vt:lpstr>Select the 9-12  option in the Mathematics section</vt:lpstr>
      <vt:lpstr>PowerPoint Presentation</vt:lpstr>
      <vt:lpstr>Select the Comprehensive Course Overview</vt:lpstr>
      <vt:lpstr>Cover Page of CCO</vt:lpstr>
      <vt:lpstr>Table of Contents</vt:lpstr>
      <vt:lpstr>      Flipbooks   </vt:lpstr>
      <vt:lpstr>PowerPoint Presentation</vt:lpstr>
      <vt:lpstr>PowerPoint Presentation</vt:lpstr>
      <vt:lpstr>Other Sections of Interest</vt:lpstr>
      <vt:lpstr>PowerPoint Presentation</vt:lpstr>
      <vt:lpstr>PowerPoint Presentation</vt:lpstr>
      <vt:lpstr>PowerPoint Presentation</vt:lpstr>
      <vt:lpstr>Ms. Becca Wing Math Teacher Charles R Drew High School rebecca.wing@clayton.k12.ga.us  Overview of Changes Within the Frameworks </vt:lpstr>
      <vt:lpstr>Updates to Unit Frameworks</vt:lpstr>
      <vt:lpstr>Task Table</vt:lpstr>
      <vt:lpstr>Purpose of Tasks </vt:lpstr>
      <vt:lpstr>Task Focus Areas for Units 1-3  Unit 1 Tasks primarily address: Unit Conversion, Creating Linear Equations to model scenarios, and Describing Patterns   Unit 2 Tasks primarily address: Modeling situations with linear equations and inequalities, and Systems of equations and inequalities    Unit 3 Tasks primarily address: Modeling situations with linear or exponential functions, Exploring function notation and transformations, and Understanding sequences as functions  </vt:lpstr>
      <vt:lpstr>David Scott :Math Teacher Chamblee Charter High School  david_m_scott@fc.dekalb.k12.ga.us</vt:lpstr>
      <vt:lpstr>CTE Tasks Achieve CCSS- CTE Classroom Tasks  </vt:lpstr>
      <vt:lpstr>PowerPoint Presentation</vt:lpstr>
      <vt:lpstr>PowerPoint Presentation</vt:lpstr>
      <vt:lpstr>Task Reminders</vt:lpstr>
      <vt:lpstr>PowerPoint Presentation</vt:lpstr>
      <vt:lpstr>MARS FAL</vt:lpstr>
      <vt:lpstr>Coordinate Algebra  Units 4, 5 and 6 Updates</vt:lpstr>
      <vt:lpstr>Unit 4</vt:lpstr>
      <vt:lpstr>Represent &amp; Interpret Data</vt:lpstr>
      <vt:lpstr>The Basketball Star Task</vt:lpstr>
      <vt:lpstr>BMI Calculations (CTE) Career and Technical Education Task</vt:lpstr>
      <vt:lpstr>BMI Calculations (CTE)</vt:lpstr>
      <vt:lpstr>Public Opinion and Leisure Time Task</vt:lpstr>
      <vt:lpstr>Relationships Between Data &amp; Finding Linear Models</vt:lpstr>
      <vt:lpstr>Unit 5</vt:lpstr>
      <vt:lpstr>Describe &amp; Compare Transformations</vt:lpstr>
      <vt:lpstr>Introduction to Reflections, Rotations, and Translations Task</vt:lpstr>
      <vt:lpstr>Generalize Transformations</vt:lpstr>
      <vt:lpstr>Transforming Shapes (Culminating Task)</vt:lpstr>
      <vt:lpstr>Unit 6</vt:lpstr>
      <vt:lpstr>Equations of Parallel and Perpendicular Lines</vt:lpstr>
      <vt:lpstr>Geometric Properties on the Coordinate Plane</vt:lpstr>
      <vt:lpstr>Square (Short Cycle Task)</vt:lpstr>
      <vt:lpstr>Analytic Geometry Resource Revision Team</vt:lpstr>
      <vt:lpstr>Overview of Our Work </vt:lpstr>
      <vt:lpstr>Unit 1 (Similarity, Congruence and Proofs) Highlights </vt:lpstr>
      <vt:lpstr>Unit 2 (Right Triangle Trigonometry) Highlights </vt:lpstr>
      <vt:lpstr>Unit 3 (Circles and Volumes) Highlights</vt:lpstr>
      <vt:lpstr>Unit 4 (Extending the Number System) Unit 6 (Modeling Geometry) Unit 7 (Applications of Probability)</vt:lpstr>
      <vt:lpstr>Unit 5 (Quadratic Functions) Highlights</vt:lpstr>
      <vt:lpstr>Final Thoughts?</vt:lpstr>
      <vt:lpstr>DOE Math Team</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Coordinate Algebra  Comprehensive Course Guide</dc:title>
  <dc:creator>boelab</dc:creator>
  <cp:lastModifiedBy>Jennifer Greer</cp:lastModifiedBy>
  <cp:revision>50</cp:revision>
  <dcterms:created xsi:type="dcterms:W3CDTF">2013-07-30T12:25:51Z</dcterms:created>
  <dcterms:modified xsi:type="dcterms:W3CDTF">2013-10-17T12:57:05Z</dcterms:modified>
</cp:coreProperties>
</file>